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9"/>
  </p:notesMasterIdLst>
  <p:handoutMasterIdLst>
    <p:handoutMasterId r:id="rId70"/>
  </p:handoutMasterIdLst>
  <p:sldIdLst>
    <p:sldId id="297" r:id="rId2"/>
    <p:sldId id="1119" r:id="rId3"/>
    <p:sldId id="1121" r:id="rId4"/>
    <p:sldId id="1120" r:id="rId5"/>
    <p:sldId id="1122" r:id="rId6"/>
    <p:sldId id="1126" r:id="rId7"/>
    <p:sldId id="1127" r:id="rId8"/>
    <p:sldId id="1138" r:id="rId9"/>
    <p:sldId id="1445" r:id="rId10"/>
    <p:sldId id="747" r:id="rId11"/>
    <p:sldId id="748" r:id="rId12"/>
    <p:sldId id="749" r:id="rId13"/>
    <p:sldId id="750" r:id="rId14"/>
    <p:sldId id="1170" r:id="rId15"/>
    <p:sldId id="741" r:id="rId16"/>
    <p:sldId id="740" r:id="rId17"/>
    <p:sldId id="742" r:id="rId18"/>
    <p:sldId id="745" r:id="rId19"/>
    <p:sldId id="1446" r:id="rId20"/>
    <p:sldId id="1141" r:id="rId21"/>
    <p:sldId id="1151" r:id="rId22"/>
    <p:sldId id="1142" r:id="rId23"/>
    <p:sldId id="1143" r:id="rId24"/>
    <p:sldId id="1144" r:id="rId25"/>
    <p:sldId id="1145" r:id="rId26"/>
    <p:sldId id="1146" r:id="rId27"/>
    <p:sldId id="1147" r:id="rId28"/>
    <p:sldId id="1448" r:id="rId29"/>
    <p:sldId id="1449" r:id="rId30"/>
    <p:sldId id="1148" r:id="rId31"/>
    <p:sldId id="1152" r:id="rId32"/>
    <p:sldId id="1149" r:id="rId33"/>
    <p:sldId id="1150" r:id="rId34"/>
    <p:sldId id="1153" r:id="rId35"/>
    <p:sldId id="1154" r:id="rId36"/>
    <p:sldId id="1155" r:id="rId37"/>
    <p:sldId id="1447" r:id="rId38"/>
    <p:sldId id="1139" r:id="rId39"/>
    <p:sldId id="1156" r:id="rId40"/>
    <p:sldId id="1157" r:id="rId41"/>
    <p:sldId id="1011" r:id="rId42"/>
    <p:sldId id="1012" r:id="rId43"/>
    <p:sldId id="1013" r:id="rId44"/>
    <p:sldId id="1014" r:id="rId45"/>
    <p:sldId id="1015" r:id="rId46"/>
    <p:sldId id="1158" r:id="rId47"/>
    <p:sldId id="1159" r:id="rId48"/>
    <p:sldId id="1160" r:id="rId49"/>
    <p:sldId id="1161" r:id="rId50"/>
    <p:sldId id="1010" r:id="rId51"/>
    <p:sldId id="1162" r:id="rId52"/>
    <p:sldId id="1016" r:id="rId53"/>
    <p:sldId id="1018" r:id="rId54"/>
    <p:sldId id="1019" r:id="rId55"/>
    <p:sldId id="1020" r:id="rId56"/>
    <p:sldId id="1163" r:id="rId57"/>
    <p:sldId id="1021" r:id="rId58"/>
    <p:sldId id="1023" r:id="rId59"/>
    <p:sldId id="1024" r:id="rId60"/>
    <p:sldId id="1026" r:id="rId61"/>
    <p:sldId id="1164" r:id="rId62"/>
    <p:sldId id="1028" r:id="rId63"/>
    <p:sldId id="1450" r:id="rId64"/>
    <p:sldId id="1169" r:id="rId65"/>
    <p:sldId id="1165" r:id="rId66"/>
    <p:sldId id="1167" r:id="rId67"/>
    <p:sldId id="1168" r:id="rId68"/>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13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26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39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522"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65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78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91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904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27"/>
    <p:restoredTop sz="88454"/>
  </p:normalViewPr>
  <p:slideViewPr>
    <p:cSldViewPr>
      <p:cViewPr varScale="1">
        <p:scale>
          <a:sx n="149" d="100"/>
          <a:sy n="149" d="100"/>
        </p:scale>
        <p:origin x="632" y="17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28/12/2025</a:t>
            </a:fld>
            <a:endParaRPr lang="en-GB" altLang="en-US"/>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28/12/2025</a:t>
            </a:fld>
            <a:endParaRPr lang="en-GB" altLang="en-US"/>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130"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261"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391"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522"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3</a:t>
            </a:fld>
            <a:endParaRPr lang="en-GB" altLang="en-US"/>
          </a:p>
        </p:txBody>
      </p:sp>
    </p:spTree>
    <p:extLst>
      <p:ext uri="{BB962C8B-B14F-4D97-AF65-F5344CB8AC3E}">
        <p14:creationId xmlns:p14="http://schemas.microsoft.com/office/powerpoint/2010/main" val="1369418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17</a:t>
            </a:fld>
            <a:endParaRPr lang="en-GB" altLang="en-US"/>
          </a:p>
        </p:txBody>
      </p:sp>
    </p:spTree>
    <p:extLst>
      <p:ext uri="{BB962C8B-B14F-4D97-AF65-F5344CB8AC3E}">
        <p14:creationId xmlns:p14="http://schemas.microsoft.com/office/powerpoint/2010/main" val="3200719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47</a:t>
            </a:fld>
            <a:endParaRPr lang="en-GB" altLang="en-US"/>
          </a:p>
        </p:txBody>
      </p:sp>
    </p:spTree>
    <p:extLst>
      <p:ext uri="{BB962C8B-B14F-4D97-AF65-F5344CB8AC3E}">
        <p14:creationId xmlns:p14="http://schemas.microsoft.com/office/powerpoint/2010/main" val="3542148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2" indent="0" algn="ctr">
              <a:buNone/>
              <a:defRPr/>
            </a:lvl2pPr>
            <a:lvl3pPr marL="914364" indent="0" algn="ctr">
              <a:buNone/>
              <a:defRPr/>
            </a:lvl3pPr>
            <a:lvl4pPr marL="1371545" indent="0" algn="ctr">
              <a:buNone/>
              <a:defRPr/>
            </a:lvl4pPr>
            <a:lvl5pPr marL="1828727" indent="0" algn="ctr">
              <a:buNone/>
              <a:defRPr/>
            </a:lvl5pPr>
            <a:lvl6pPr marL="2285909" indent="0" algn="ctr">
              <a:buNone/>
              <a:defRPr/>
            </a:lvl6pPr>
            <a:lvl7pPr marL="2743091" indent="0" algn="ctr">
              <a:buNone/>
              <a:defRPr/>
            </a:lvl7pPr>
            <a:lvl8pPr marL="3200272" indent="0" algn="ctr">
              <a:buNone/>
              <a:defRPr/>
            </a:lvl8pPr>
            <a:lvl9pPr marL="3657454"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28/12/2025</a:t>
            </a:fld>
            <a:endParaRPr lang="en-GB" altLang="en-US"/>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a:p>
        </p:txBody>
      </p:sp>
    </p:spTree>
    <p:extLst>
      <p:ext uri="{BB962C8B-B14F-4D97-AF65-F5344CB8AC3E}">
        <p14:creationId xmlns:p14="http://schemas.microsoft.com/office/powerpoint/2010/main" val="69864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1F5A0B3C-F710-B44C-944B-7CA408077B6C}"/>
              </a:ext>
            </a:extLst>
          </p:cNvPr>
          <p:cNvSpPr>
            <a:spLocks noGrp="1" noChangeArrowheads="1"/>
          </p:cNvSpPr>
          <p:nvPr>
            <p:ph type="dt" sz="half" idx="10"/>
          </p:nvPr>
        </p:nvSpPr>
        <p:spPr>
          <a:ln/>
        </p:spPr>
        <p:txBody>
          <a:bodyPr/>
          <a:lstStyle>
            <a:lvl1pPr>
              <a:defRPr/>
            </a:lvl1pPr>
          </a:lstStyle>
          <a:p>
            <a:pPr>
              <a:defRPr/>
            </a:pPr>
            <a:fld id="{A29DCE23-B3DC-6949-BFDB-CEF830B40299}" type="datetime1">
              <a:rPr lang="en-GB" altLang="en-US"/>
              <a:pPr>
                <a:defRPr/>
              </a:pPr>
              <a:t>28/12/2025</a:t>
            </a:fld>
            <a:endParaRPr lang="en-GB" altLang="en-US"/>
          </a:p>
        </p:txBody>
      </p:sp>
      <p:sp>
        <p:nvSpPr>
          <p:cNvPr id="5" name="Rectangle 5">
            <a:extLst>
              <a:ext uri="{FF2B5EF4-FFF2-40B4-BE49-F238E27FC236}">
                <a16:creationId xmlns:a16="http://schemas.microsoft.com/office/drawing/2014/main" id="{7F4CF177-1712-DA41-A41A-55156C83DDF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6B9AA8A-DD01-754E-B678-53CEAD1F259B}"/>
              </a:ext>
            </a:extLst>
          </p:cNvPr>
          <p:cNvSpPr>
            <a:spLocks noGrp="1" noChangeArrowheads="1"/>
          </p:cNvSpPr>
          <p:nvPr>
            <p:ph type="sldNum" sz="quarter" idx="12"/>
          </p:nvPr>
        </p:nvSpPr>
        <p:spPr>
          <a:ln/>
        </p:spPr>
        <p:txBody>
          <a:bodyPr/>
          <a:lstStyle>
            <a:lvl1pPr>
              <a:defRPr/>
            </a:lvl1pPr>
          </a:lstStyle>
          <a:p>
            <a:fld id="{EC5D776F-40F6-8A40-815F-C28C48783EDF}" type="slidenum">
              <a:rPr lang="en-GB" altLang="en-US"/>
              <a:pPr/>
              <a:t>‹#›</a:t>
            </a:fld>
            <a:endParaRPr lang="en-GB" altLang="en-US"/>
          </a:p>
        </p:txBody>
      </p:sp>
    </p:spTree>
    <p:extLst>
      <p:ext uri="{BB962C8B-B14F-4D97-AF65-F5344CB8AC3E}">
        <p14:creationId xmlns:p14="http://schemas.microsoft.com/office/powerpoint/2010/main" val="199041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6988"/>
            <a:ext cx="2743200" cy="6264276"/>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6988"/>
            <a:ext cx="8026400" cy="62642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42FCBFA2-CDDD-FF42-BCA4-8F8065975873}"/>
              </a:ext>
            </a:extLst>
          </p:cNvPr>
          <p:cNvSpPr>
            <a:spLocks noGrp="1" noChangeArrowheads="1"/>
          </p:cNvSpPr>
          <p:nvPr>
            <p:ph type="dt" sz="half" idx="10"/>
          </p:nvPr>
        </p:nvSpPr>
        <p:spPr>
          <a:ln/>
        </p:spPr>
        <p:txBody>
          <a:bodyPr/>
          <a:lstStyle>
            <a:lvl1pPr>
              <a:defRPr/>
            </a:lvl1pPr>
          </a:lstStyle>
          <a:p>
            <a:pPr>
              <a:defRPr/>
            </a:pPr>
            <a:fld id="{6D28BD71-6DE0-5F42-A655-B2226DF576CE}" type="datetime1">
              <a:rPr lang="en-GB" altLang="en-US"/>
              <a:pPr>
                <a:defRPr/>
              </a:pPr>
              <a:t>28/12/2025</a:t>
            </a:fld>
            <a:endParaRPr lang="en-GB" altLang="en-US"/>
          </a:p>
        </p:txBody>
      </p:sp>
      <p:sp>
        <p:nvSpPr>
          <p:cNvPr id="5" name="Rectangle 5">
            <a:extLst>
              <a:ext uri="{FF2B5EF4-FFF2-40B4-BE49-F238E27FC236}">
                <a16:creationId xmlns:a16="http://schemas.microsoft.com/office/drawing/2014/main" id="{EE6AD7CB-7A0F-E74B-858B-B45EBDDB26A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8C3C86F0-BD30-4C46-AF75-7FBD56E93952}"/>
              </a:ext>
            </a:extLst>
          </p:cNvPr>
          <p:cNvSpPr>
            <a:spLocks noGrp="1" noChangeArrowheads="1"/>
          </p:cNvSpPr>
          <p:nvPr>
            <p:ph type="sldNum" sz="quarter" idx="12"/>
          </p:nvPr>
        </p:nvSpPr>
        <p:spPr>
          <a:ln/>
        </p:spPr>
        <p:txBody>
          <a:bodyPr/>
          <a:lstStyle>
            <a:lvl1pPr>
              <a:defRPr/>
            </a:lvl1pPr>
          </a:lstStyle>
          <a:p>
            <a:fld id="{45F908B3-9E8B-BA4C-9DA5-A6FEDD592FD0}" type="slidenum">
              <a:rPr lang="en-GB" altLang="en-US"/>
              <a:pPr/>
              <a:t>‹#›</a:t>
            </a:fld>
            <a:endParaRPr lang="en-GB" altLang="en-US"/>
          </a:p>
        </p:txBody>
      </p:sp>
    </p:spTree>
    <p:extLst>
      <p:ext uri="{BB962C8B-B14F-4D97-AF65-F5344CB8AC3E}">
        <p14:creationId xmlns:p14="http://schemas.microsoft.com/office/powerpoint/2010/main" val="170089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defRPr>
                <a:latin typeface="Gill Sans MT" panose="020B0502020104020203" pitchFamily="34" charset="77"/>
              </a:defRPr>
            </a:lvl1pPr>
            <a:lvl2pPr>
              <a:defRPr>
                <a:latin typeface="Gill Sans MT" panose="020B0502020104020203" pitchFamily="34" charset="77"/>
              </a:defRPr>
            </a:lvl2pPr>
            <a:lvl3pPr>
              <a:defRPr>
                <a:latin typeface="Gill Sans MT" panose="020B0502020104020203" pitchFamily="34" charset="77"/>
              </a:defRPr>
            </a:lvl3pPr>
            <a:lvl4pPr>
              <a:defRPr>
                <a:latin typeface="Gill Sans MT" panose="020B0502020104020203" pitchFamily="34" charset="77"/>
              </a:defRPr>
            </a:lvl4pPr>
            <a:lvl5pPr>
              <a:defRPr>
                <a:latin typeface="Gill Sans MT" panose="020B050202010402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28/12/2025</a:t>
            </a:fld>
            <a:endParaRPr lang="en-GB" altLang="en-US"/>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4" indent="0">
              <a:buNone/>
              <a:defRPr sz="1600"/>
            </a:lvl3pPr>
            <a:lvl4pPr marL="1371545" indent="0">
              <a:buNone/>
              <a:defRPr sz="1400"/>
            </a:lvl4pPr>
            <a:lvl5pPr marL="1828727" indent="0">
              <a:buNone/>
              <a:defRPr sz="1400"/>
            </a:lvl5pPr>
            <a:lvl6pPr marL="2285909" indent="0">
              <a:buNone/>
              <a:defRPr sz="1400"/>
            </a:lvl6pPr>
            <a:lvl7pPr marL="2743091" indent="0">
              <a:buNone/>
              <a:defRPr sz="1400"/>
            </a:lvl7pPr>
            <a:lvl8pPr marL="3200272" indent="0">
              <a:buNone/>
              <a:defRPr sz="1400"/>
            </a:lvl8pPr>
            <a:lvl9pPr marL="365745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28/12/2025</a:t>
            </a:fld>
            <a:endParaRPr lang="en-GB" altLang="en-US"/>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28/12/2025</a:t>
            </a:fld>
            <a:endParaRPr lang="en-GB" altLang="en-US"/>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28/12/2025</a:t>
            </a:fld>
            <a:endParaRPr lang="en-GB" altLang="en-US"/>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28/12/2025</a:t>
            </a:fld>
            <a:endParaRPr lang="en-GB" altLang="en-US"/>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28/12/2025</a:t>
            </a:fld>
            <a:endParaRPr lang="en-GB" altLang="en-US"/>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1"/>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2" y="1435101"/>
            <a:ext cx="4011084" cy="4691063"/>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C62D44F-71CF-E343-AE86-C19A2062F6AC}"/>
              </a:ext>
            </a:extLst>
          </p:cNvPr>
          <p:cNvSpPr>
            <a:spLocks noGrp="1" noChangeArrowheads="1"/>
          </p:cNvSpPr>
          <p:nvPr>
            <p:ph type="dt" sz="half" idx="10"/>
          </p:nvPr>
        </p:nvSpPr>
        <p:spPr>
          <a:ln/>
        </p:spPr>
        <p:txBody>
          <a:bodyPr/>
          <a:lstStyle>
            <a:lvl1pPr>
              <a:defRPr/>
            </a:lvl1pPr>
          </a:lstStyle>
          <a:p>
            <a:pPr>
              <a:defRPr/>
            </a:pPr>
            <a:fld id="{1412EA12-F86A-634D-9BB5-BCE924BE1233}" type="datetime1">
              <a:rPr lang="en-GB" altLang="en-US"/>
              <a:pPr>
                <a:defRPr/>
              </a:pPr>
              <a:t>28/12/2025</a:t>
            </a:fld>
            <a:endParaRPr lang="en-GB" altLang="en-US"/>
          </a:p>
        </p:txBody>
      </p:sp>
      <p:sp>
        <p:nvSpPr>
          <p:cNvPr id="6" name="Rectangle 5">
            <a:extLst>
              <a:ext uri="{FF2B5EF4-FFF2-40B4-BE49-F238E27FC236}">
                <a16:creationId xmlns:a16="http://schemas.microsoft.com/office/drawing/2014/main" id="{7B33203E-FF20-0C4B-BC24-49505515F70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7E5FAAB9-1E09-7E46-AD89-4CB0F5BAE117}"/>
              </a:ext>
            </a:extLst>
          </p:cNvPr>
          <p:cNvSpPr>
            <a:spLocks noGrp="1" noChangeArrowheads="1"/>
          </p:cNvSpPr>
          <p:nvPr>
            <p:ph type="sldNum" sz="quarter" idx="12"/>
          </p:nvPr>
        </p:nvSpPr>
        <p:spPr>
          <a:ln/>
        </p:spPr>
        <p:txBody>
          <a:bodyPr/>
          <a:lstStyle>
            <a:lvl1pPr>
              <a:defRPr/>
            </a:lvl1pPr>
          </a:lstStyle>
          <a:p>
            <a:fld id="{74522F99-6F26-6C45-AEB6-030D15579773}" type="slidenum">
              <a:rPr lang="en-GB" altLang="en-US"/>
              <a:pPr/>
              <a:t>‹#›</a:t>
            </a:fld>
            <a:endParaRPr lang="en-GB" altLang="en-US"/>
          </a:p>
        </p:txBody>
      </p:sp>
    </p:spTree>
    <p:extLst>
      <p:ext uri="{BB962C8B-B14F-4D97-AF65-F5344CB8AC3E}">
        <p14:creationId xmlns:p14="http://schemas.microsoft.com/office/powerpoint/2010/main" val="33059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28/12/2025</a:t>
            </a:fld>
            <a:endParaRPr lang="en-GB" altLang="en-US"/>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7"/>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4"/>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28/12/2025</a:t>
            </a:fld>
            <a:endParaRPr lang="en-GB" altLang="en-US"/>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ＭＳ Ｐゴシック" charset="0"/>
              </a:defRPr>
            </a:lvl1pPr>
          </a:lstStyle>
          <a:p>
            <a:pPr>
              <a:defRPr/>
            </a:pPr>
            <a:endParaRPr lang="en-GB"/>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defRPr>
            </a:lvl1pPr>
          </a:lstStyle>
          <a:p>
            <a:fld id="{07E9AECC-8061-DA49-97AE-2E5615142E93}" type="slidenum">
              <a:rPr lang="en-GB" altLang="en-US"/>
              <a:pPr/>
              <a:t>‹#›</a:t>
            </a:fld>
            <a:endParaRPr lang="en-GB" altLang="en-US"/>
          </a:p>
        </p:txBody>
      </p:sp>
      <p:sp>
        <p:nvSpPr>
          <p:cNvPr id="3" name="Rectangle 2">
            <a:extLst>
              <a:ext uri="{FF2B5EF4-FFF2-40B4-BE49-F238E27FC236}">
                <a16:creationId xmlns:a16="http://schemas.microsoft.com/office/drawing/2014/main" id="{9221FB7C-07E2-A29C-9AD6-37AB3B7E5B4F}"/>
              </a:ext>
            </a:extLst>
          </p:cNvPr>
          <p:cNvSpPr>
            <a:spLocks noChangeArrowheads="1"/>
          </p:cNvSpPr>
          <p:nvPr userDrawn="1"/>
        </p:nvSpPr>
        <p:spPr bwMode="auto">
          <a:xfrm>
            <a:off x="12647899" y="-9502"/>
            <a:ext cx="8616431"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endParaRPr lang="en-GB"/>
          </a:p>
        </p:txBody>
      </p:sp>
      <p:pic>
        <p:nvPicPr>
          <p:cNvPr id="1025" name="Picture 2" descr="Logo PMS Blue">
            <a:extLst>
              <a:ext uri="{FF2B5EF4-FFF2-40B4-BE49-F238E27FC236}">
                <a16:creationId xmlns:a16="http://schemas.microsoft.com/office/drawing/2014/main" id="{48C800A7-AB1C-B352-346F-A487E34C16E4}"/>
              </a:ext>
            </a:extLst>
          </p:cNvPr>
          <p:cNvPicPr>
            <a:picLocks noChangeAspect="1" noChangeArrowheads="1"/>
          </p:cNvPicPr>
          <p:nvPr userDrawn="1"/>
        </p:nvPicPr>
        <p:blipFill>
          <a:blip r:embed="rId13" r:link="rId14">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82" algn="l" rtl="0" eaLnBrk="0" fontAlgn="base" hangingPunct="0">
        <a:spcBef>
          <a:spcPct val="0"/>
        </a:spcBef>
        <a:spcAft>
          <a:spcPct val="0"/>
        </a:spcAft>
        <a:defRPr sz="2800">
          <a:solidFill>
            <a:srgbClr val="003D7D"/>
          </a:solidFill>
          <a:latin typeface="Verdana" pitchFamily="34" charset="0"/>
          <a:cs typeface="Arial" charset="0"/>
        </a:defRPr>
      </a:lvl6pPr>
      <a:lvl7pPr marL="914364" algn="l" rtl="0" eaLnBrk="0" fontAlgn="base" hangingPunct="0">
        <a:spcBef>
          <a:spcPct val="0"/>
        </a:spcBef>
        <a:spcAft>
          <a:spcPct val="0"/>
        </a:spcAft>
        <a:defRPr sz="2800">
          <a:solidFill>
            <a:srgbClr val="003D7D"/>
          </a:solidFill>
          <a:latin typeface="Verdana" pitchFamily="34" charset="0"/>
          <a:cs typeface="Arial" charset="0"/>
        </a:defRPr>
      </a:lvl7pPr>
      <a:lvl8pPr marL="1371545" algn="l" rtl="0" eaLnBrk="0" fontAlgn="base" hangingPunct="0">
        <a:spcBef>
          <a:spcPct val="0"/>
        </a:spcBef>
        <a:spcAft>
          <a:spcPct val="0"/>
        </a:spcAft>
        <a:defRPr sz="2800">
          <a:solidFill>
            <a:srgbClr val="003D7D"/>
          </a:solidFill>
          <a:latin typeface="Verdana" pitchFamily="34" charset="0"/>
          <a:cs typeface="Arial" charset="0"/>
        </a:defRPr>
      </a:lvl8pPr>
      <a:lvl9pPr marL="1828727"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87" indent="-342887"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ＭＳ Ｐゴシック" charset="0"/>
          <a:cs typeface="+mn-cs"/>
        </a:defRPr>
      </a:lvl1pPr>
      <a:lvl2pPr marL="742920" indent="-285738"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Arial" charset="0"/>
          <a:cs typeface="+mn-cs"/>
        </a:defRPr>
      </a:lvl2pPr>
      <a:lvl3pPr marL="1142954" indent="-228590"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600136"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4pPr>
      <a:lvl5pPr marL="2057317"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5pPr>
      <a:lvl6pPr marL="2514499"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81"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863"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6044"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hyperlink" Target="https://github.com/PBarnaghi/ML/tree/main/Sample%20Representation%20-%20%20Cooridnate%20change"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 Id="rId5" Type="http://schemas.openxmlformats.org/officeDocument/2006/relationships/image" Target="../media/image35.jpeg"/><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30.png"/></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6.xml"/><Relationship Id="rId1" Type="http://schemas.openxmlformats.org/officeDocument/2006/relationships/video" Target="https://www.youtube.com/embed/xNSgmm9FX2s?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977565" y="1772816"/>
            <a:ext cx="64807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Introduction to Machine Learning</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1" y="6237288"/>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sz="1800" noProof="0" dirty="0"/>
          </a:p>
        </p:txBody>
      </p:sp>
      <p:sp>
        <p:nvSpPr>
          <p:cNvPr id="2" name="Text Box 4">
            <a:extLst>
              <a:ext uri="{FF2B5EF4-FFF2-40B4-BE49-F238E27FC236}">
                <a16:creationId xmlns:a16="http://schemas.microsoft.com/office/drawing/2014/main" id="{A562B7D0-58C8-EA0D-1BC9-A1C7EC4C89A8}"/>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2026</a:t>
            </a:r>
          </a:p>
        </p:txBody>
      </p:sp>
      <p:pic>
        <p:nvPicPr>
          <p:cNvPr id="7" name="Picture 6" descr="A blue and black logo&#10;&#10;AI-generated content may be incorrect.">
            <a:extLst>
              <a:ext uri="{FF2B5EF4-FFF2-40B4-BE49-F238E27FC236}">
                <a16:creationId xmlns:a16="http://schemas.microsoft.com/office/drawing/2014/main" id="{0BB82EB0-A1B3-31D7-370E-C0641B7FADFF}"/>
              </a:ext>
            </a:extLst>
          </p:cNvPr>
          <p:cNvPicPr>
            <a:picLocks noChangeAspect="1"/>
          </p:cNvPicPr>
          <p:nvPr/>
        </p:nvPicPr>
        <p:blipFill>
          <a:blip r:embed="rId3">
            <a:extLst>
              <a:ext uri="{28A0092B-C50C-407E-A947-70E740481C1C}">
                <a14:useLocalDpi xmlns:a14="http://schemas.microsoft.com/office/drawing/2010/main" val="0"/>
              </a:ext>
            </a:extLst>
          </a:blip>
          <a:srcRect t="24768" b="26367"/>
          <a:stretch>
            <a:fillRect/>
          </a:stretch>
        </p:blipFill>
        <p:spPr>
          <a:xfrm>
            <a:off x="10083320" y="5703464"/>
            <a:ext cx="1922326" cy="939339"/>
          </a:xfrm>
          <a:prstGeom prst="rect">
            <a:avLst/>
          </a:prstGeom>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E614-8176-4F46-8F31-028F0F728415}"/>
              </a:ext>
            </a:extLst>
          </p:cNvPr>
          <p:cNvSpPr>
            <a:spLocks noGrp="1"/>
          </p:cNvSpPr>
          <p:nvPr>
            <p:ph type="title"/>
          </p:nvPr>
        </p:nvSpPr>
        <p:spPr/>
        <p:txBody>
          <a:bodyPr/>
          <a:lstStyle/>
          <a:p>
            <a:r>
              <a:rPr lang="en-GB" noProof="0" dirty="0"/>
              <a:t>AI and Machine Learning</a:t>
            </a:r>
          </a:p>
        </p:txBody>
      </p:sp>
      <p:sp>
        <p:nvSpPr>
          <p:cNvPr id="3" name="Slide Number Placeholder 2">
            <a:extLst>
              <a:ext uri="{FF2B5EF4-FFF2-40B4-BE49-F238E27FC236}">
                <a16:creationId xmlns:a16="http://schemas.microsoft.com/office/drawing/2014/main" id="{9769F07B-DE20-1348-B729-176147EBE1E6}"/>
              </a:ext>
            </a:extLst>
          </p:cNvPr>
          <p:cNvSpPr>
            <a:spLocks noGrp="1"/>
          </p:cNvSpPr>
          <p:nvPr>
            <p:ph type="sldNum" sz="quarter" idx="12"/>
          </p:nvPr>
        </p:nvSpPr>
        <p:spPr/>
        <p:txBody>
          <a:bodyPr/>
          <a:lstStyle/>
          <a:p>
            <a:fld id="{BB98F552-A29D-2D4E-8192-F20670493719}" type="slidenum">
              <a:rPr lang="en-GB" noProof="0" smtClean="0"/>
              <a:pPr/>
              <a:t>10</a:t>
            </a:fld>
            <a:endParaRPr lang="en-GB" noProof="0" dirty="0"/>
          </a:p>
        </p:txBody>
      </p:sp>
      <p:pic>
        <p:nvPicPr>
          <p:cNvPr id="5" name="Picture 4" descr="Diagram, venn diagram&#10;&#10;Description automatically generated">
            <a:extLst>
              <a:ext uri="{FF2B5EF4-FFF2-40B4-BE49-F238E27FC236}">
                <a16:creationId xmlns:a16="http://schemas.microsoft.com/office/drawing/2014/main" id="{2498653D-FB61-FC46-96A4-EC8926AB8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625" y="1219341"/>
            <a:ext cx="6146899" cy="5059828"/>
          </a:xfrm>
          <a:prstGeom prst="rect">
            <a:avLst/>
          </a:prstGeom>
        </p:spPr>
      </p:pic>
      <p:sp>
        <p:nvSpPr>
          <p:cNvPr id="6" name="TextBox 5">
            <a:extLst>
              <a:ext uri="{FF2B5EF4-FFF2-40B4-BE49-F238E27FC236}">
                <a16:creationId xmlns:a16="http://schemas.microsoft.com/office/drawing/2014/main" id="{51BCFBE9-52D4-2543-A8C2-ADC298311DD5}"/>
              </a:ext>
            </a:extLst>
          </p:cNvPr>
          <p:cNvSpPr txBox="1"/>
          <p:nvPr/>
        </p:nvSpPr>
        <p:spPr>
          <a:xfrm>
            <a:off x="609600" y="6381751"/>
            <a:ext cx="2836033" cy="230832"/>
          </a:xfrm>
          <a:prstGeom prst="rect">
            <a:avLst/>
          </a:prstGeom>
          <a:noFill/>
        </p:spPr>
        <p:txBody>
          <a:bodyPr wrap="none" rtlCol="0">
            <a:spAutoFit/>
          </a:bodyPr>
          <a:lstStyle/>
          <a:p>
            <a:r>
              <a:rPr lang="en-GB" sz="900" noProof="0" dirty="0">
                <a:latin typeface="Gill Sans MT" panose="020B0502020104020203" pitchFamily="34" charset="77"/>
              </a:rPr>
              <a:t>Source: Deep Learning, Ian Goodfellow </a:t>
            </a:r>
            <a:r>
              <a:rPr lang="en-GB" sz="900" i="1" noProof="0" dirty="0">
                <a:latin typeface="Gill Sans MT" panose="020B0502020104020203" pitchFamily="34" charset="77"/>
              </a:rPr>
              <a:t>et al</a:t>
            </a:r>
            <a:r>
              <a:rPr lang="en-GB" sz="900" noProof="0" dirty="0">
                <a:latin typeface="Gill Sans MT" panose="020B0502020104020203" pitchFamily="34" charset="77"/>
              </a:rPr>
              <a:t>., MIT Press.</a:t>
            </a:r>
          </a:p>
        </p:txBody>
      </p:sp>
    </p:spTree>
    <p:extLst>
      <p:ext uri="{BB962C8B-B14F-4D97-AF65-F5344CB8AC3E}">
        <p14:creationId xmlns:p14="http://schemas.microsoft.com/office/powerpoint/2010/main" val="2063512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B76D-DAAF-AB4A-9ED3-345087375A3B}"/>
              </a:ext>
            </a:extLst>
          </p:cNvPr>
          <p:cNvSpPr>
            <a:spLocks noGrp="1"/>
          </p:cNvSpPr>
          <p:nvPr>
            <p:ph type="title"/>
          </p:nvPr>
        </p:nvSpPr>
        <p:spPr/>
        <p:txBody>
          <a:bodyPr/>
          <a:lstStyle/>
          <a:p>
            <a:r>
              <a:rPr lang="en-GB" noProof="0" dirty="0"/>
              <a:t>Categories of learning and intelligent systems</a:t>
            </a:r>
          </a:p>
        </p:txBody>
      </p:sp>
      <p:sp>
        <p:nvSpPr>
          <p:cNvPr id="3" name="Slide Number Placeholder 2">
            <a:extLst>
              <a:ext uri="{FF2B5EF4-FFF2-40B4-BE49-F238E27FC236}">
                <a16:creationId xmlns:a16="http://schemas.microsoft.com/office/drawing/2014/main" id="{05DED8B6-A2CE-8543-BF89-031CD443C793}"/>
              </a:ext>
            </a:extLst>
          </p:cNvPr>
          <p:cNvSpPr>
            <a:spLocks noGrp="1"/>
          </p:cNvSpPr>
          <p:nvPr>
            <p:ph type="sldNum" sz="quarter" idx="12"/>
          </p:nvPr>
        </p:nvSpPr>
        <p:spPr/>
        <p:txBody>
          <a:bodyPr/>
          <a:lstStyle/>
          <a:p>
            <a:fld id="{BB98F552-A29D-2D4E-8192-F20670493719}" type="slidenum">
              <a:rPr lang="en-GB" noProof="0" smtClean="0"/>
              <a:pPr/>
              <a:t>11</a:t>
            </a:fld>
            <a:endParaRPr lang="en-GB" noProof="0" dirty="0"/>
          </a:p>
        </p:txBody>
      </p:sp>
      <p:pic>
        <p:nvPicPr>
          <p:cNvPr id="5" name="Picture 4" descr="Diagram&#10;&#10;Description automatically generated">
            <a:extLst>
              <a:ext uri="{FF2B5EF4-FFF2-40B4-BE49-F238E27FC236}">
                <a16:creationId xmlns:a16="http://schemas.microsoft.com/office/drawing/2014/main" id="{5F5AACBD-5F51-A546-9135-6AEAA3933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584" y="1294535"/>
            <a:ext cx="4672556" cy="5069692"/>
          </a:xfrm>
          <a:prstGeom prst="rect">
            <a:avLst/>
          </a:prstGeom>
        </p:spPr>
      </p:pic>
      <p:sp>
        <p:nvSpPr>
          <p:cNvPr id="6" name="Rectangle 5">
            <a:extLst>
              <a:ext uri="{FF2B5EF4-FFF2-40B4-BE49-F238E27FC236}">
                <a16:creationId xmlns:a16="http://schemas.microsoft.com/office/drawing/2014/main" id="{16B78116-ACEB-B748-BE26-6E9A89195B7F}"/>
              </a:ext>
            </a:extLst>
          </p:cNvPr>
          <p:cNvSpPr/>
          <p:nvPr/>
        </p:nvSpPr>
        <p:spPr>
          <a:xfrm>
            <a:off x="3071664" y="1556792"/>
            <a:ext cx="1800200"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8" name="TextBox 7">
            <a:extLst>
              <a:ext uri="{FF2B5EF4-FFF2-40B4-BE49-F238E27FC236}">
                <a16:creationId xmlns:a16="http://schemas.microsoft.com/office/drawing/2014/main" id="{EC7E1A2A-64C7-D9DA-3619-621A2A73D3BA}"/>
              </a:ext>
            </a:extLst>
          </p:cNvPr>
          <p:cNvSpPr txBox="1"/>
          <p:nvPr/>
        </p:nvSpPr>
        <p:spPr>
          <a:xfrm>
            <a:off x="609600" y="6551613"/>
            <a:ext cx="2836033" cy="230832"/>
          </a:xfrm>
          <a:prstGeom prst="rect">
            <a:avLst/>
          </a:prstGeom>
          <a:noFill/>
        </p:spPr>
        <p:txBody>
          <a:bodyPr wrap="none" rtlCol="0">
            <a:spAutoFit/>
          </a:bodyPr>
          <a:lstStyle/>
          <a:p>
            <a:r>
              <a:rPr lang="en-GB" sz="900" noProof="0" dirty="0">
                <a:latin typeface="Gill Sans MT" panose="020B0502020104020203" pitchFamily="34" charset="77"/>
              </a:rPr>
              <a:t>Source: Deep Learning, Ian Goodfellow </a:t>
            </a:r>
            <a:r>
              <a:rPr lang="en-GB" sz="900" i="1" noProof="0" dirty="0">
                <a:latin typeface="Gill Sans MT" panose="020B0502020104020203" pitchFamily="34" charset="77"/>
              </a:rPr>
              <a:t>et al</a:t>
            </a:r>
            <a:r>
              <a:rPr lang="en-GB" sz="900" noProof="0" dirty="0">
                <a:latin typeface="Gill Sans MT" panose="020B0502020104020203" pitchFamily="34" charset="77"/>
              </a:rPr>
              <a:t>., MIT Press.</a:t>
            </a:r>
          </a:p>
        </p:txBody>
      </p:sp>
    </p:spTree>
    <p:extLst>
      <p:ext uri="{BB962C8B-B14F-4D97-AF65-F5344CB8AC3E}">
        <p14:creationId xmlns:p14="http://schemas.microsoft.com/office/powerpoint/2010/main" val="661999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DD2C-9F00-FF4C-8520-00F57E64053C}"/>
              </a:ext>
            </a:extLst>
          </p:cNvPr>
          <p:cNvSpPr>
            <a:spLocks noGrp="1"/>
          </p:cNvSpPr>
          <p:nvPr>
            <p:ph type="title"/>
          </p:nvPr>
        </p:nvSpPr>
        <p:spPr/>
        <p:txBody>
          <a:bodyPr/>
          <a:lstStyle/>
          <a:p>
            <a:r>
              <a:rPr lang="en-GB" noProof="0" dirty="0"/>
              <a:t>Connections per neuron</a:t>
            </a:r>
          </a:p>
        </p:txBody>
      </p:sp>
      <p:sp>
        <p:nvSpPr>
          <p:cNvPr id="3" name="Slide Number Placeholder 2">
            <a:extLst>
              <a:ext uri="{FF2B5EF4-FFF2-40B4-BE49-F238E27FC236}">
                <a16:creationId xmlns:a16="http://schemas.microsoft.com/office/drawing/2014/main" id="{CA91460A-D351-7F41-8FD6-5CE42069F117}"/>
              </a:ext>
            </a:extLst>
          </p:cNvPr>
          <p:cNvSpPr>
            <a:spLocks noGrp="1"/>
          </p:cNvSpPr>
          <p:nvPr>
            <p:ph type="sldNum" sz="quarter" idx="12"/>
          </p:nvPr>
        </p:nvSpPr>
        <p:spPr/>
        <p:txBody>
          <a:bodyPr/>
          <a:lstStyle/>
          <a:p>
            <a:fld id="{BB98F552-A29D-2D4E-8192-F20670493719}" type="slidenum">
              <a:rPr lang="en-GB" noProof="0" smtClean="0"/>
              <a:pPr/>
              <a:t>12</a:t>
            </a:fld>
            <a:endParaRPr lang="en-GB" noProof="0" dirty="0"/>
          </a:p>
        </p:txBody>
      </p:sp>
      <p:pic>
        <p:nvPicPr>
          <p:cNvPr id="5" name="Picture 4" descr="Chart&#10;&#10;Description automatically generated">
            <a:extLst>
              <a:ext uri="{FF2B5EF4-FFF2-40B4-BE49-F238E27FC236}">
                <a16:creationId xmlns:a16="http://schemas.microsoft.com/office/drawing/2014/main" id="{5C7415E2-A164-3F46-83AF-124550B196BB}"/>
              </a:ext>
            </a:extLst>
          </p:cNvPr>
          <p:cNvPicPr>
            <a:picLocks noChangeAspect="1"/>
          </p:cNvPicPr>
          <p:nvPr/>
        </p:nvPicPr>
        <p:blipFill rotWithShape="1">
          <a:blip r:embed="rId2">
            <a:extLst>
              <a:ext uri="{28A0092B-C50C-407E-A947-70E740481C1C}">
                <a14:useLocalDpi xmlns:a14="http://schemas.microsoft.com/office/drawing/2010/main" val="0"/>
              </a:ext>
            </a:extLst>
          </a:blip>
          <a:srcRect t="10401"/>
          <a:stretch/>
        </p:blipFill>
        <p:spPr>
          <a:xfrm>
            <a:off x="1986401" y="1151719"/>
            <a:ext cx="7740352" cy="3564908"/>
          </a:xfrm>
          <a:prstGeom prst="rect">
            <a:avLst/>
          </a:prstGeom>
        </p:spPr>
      </p:pic>
      <p:sp>
        <p:nvSpPr>
          <p:cNvPr id="6" name="Rectangle 5">
            <a:extLst>
              <a:ext uri="{FF2B5EF4-FFF2-40B4-BE49-F238E27FC236}">
                <a16:creationId xmlns:a16="http://schemas.microsoft.com/office/drawing/2014/main" id="{769401B1-62AE-0445-9000-D789F27FCEC1}"/>
              </a:ext>
            </a:extLst>
          </p:cNvPr>
          <p:cNvSpPr/>
          <p:nvPr/>
        </p:nvSpPr>
        <p:spPr>
          <a:xfrm>
            <a:off x="1986401" y="4743071"/>
            <a:ext cx="8257260" cy="1200329"/>
          </a:xfrm>
          <a:prstGeom prst="rect">
            <a:avLst/>
          </a:prstGeom>
        </p:spPr>
        <p:txBody>
          <a:bodyPr wrap="square">
            <a:spAutoFit/>
          </a:bodyPr>
          <a:lstStyle/>
          <a:p>
            <a:pPr marL="342887" indent="-342887">
              <a:buAutoNum type="arabicPeriod"/>
            </a:pPr>
            <a:r>
              <a:rPr lang="en-GB" noProof="0" dirty="0">
                <a:latin typeface="Gill Sans MT" panose="020B0502020104020203" pitchFamily="34" charset="77"/>
              </a:rPr>
              <a:t>Adaptive linear element (</a:t>
            </a:r>
            <a:r>
              <a:rPr lang="en-GB" noProof="0" dirty="0" err="1">
                <a:solidFill>
                  <a:schemeClr val="bg1">
                    <a:lumMod val="50000"/>
                  </a:schemeClr>
                </a:solidFill>
                <a:latin typeface="Gill Sans MT" panose="020B0502020104020203" pitchFamily="34" charset="77"/>
              </a:rPr>
              <a:t>Widrow</a:t>
            </a:r>
            <a:r>
              <a:rPr lang="en-GB" noProof="0" dirty="0">
                <a:solidFill>
                  <a:schemeClr val="bg1">
                    <a:lumMod val="50000"/>
                  </a:schemeClr>
                </a:solidFill>
                <a:latin typeface="Gill Sans MT" panose="020B0502020104020203" pitchFamily="34" charset="77"/>
              </a:rPr>
              <a:t> and Hoff, 1960</a:t>
            </a:r>
            <a:r>
              <a:rPr lang="en-GB" noProof="0" dirty="0">
                <a:latin typeface="Gill Sans MT" panose="020B0502020104020203" pitchFamily="34" charset="77"/>
              </a:rPr>
              <a:t>)</a:t>
            </a:r>
          </a:p>
          <a:p>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8. Multi-GPU convolutional network (</a:t>
            </a:r>
            <a:r>
              <a:rPr lang="en-GB" b="0" i="0" u="none" strike="noStrike" noProof="0" dirty="0" err="1">
                <a:solidFill>
                  <a:schemeClr val="bg1">
                    <a:lumMod val="50000"/>
                  </a:schemeClr>
                </a:solidFill>
                <a:effectLst/>
                <a:latin typeface="Gill Sans MT" panose="020B0502020104020203" pitchFamily="34" charset="77"/>
              </a:rPr>
              <a:t>Krizhevsky</a:t>
            </a:r>
            <a:r>
              <a:rPr lang="en-GB" b="0" i="0" u="none" strike="noStrike" noProof="0" dirty="0">
                <a:solidFill>
                  <a:schemeClr val="bg1">
                    <a:lumMod val="50000"/>
                  </a:schemeClr>
                </a:solidFill>
                <a:effectLst/>
                <a:latin typeface="Gill Sans MT" panose="020B0502020104020203" pitchFamily="34" charset="77"/>
              </a:rPr>
              <a:t>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2012</a:t>
            </a:r>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9. COTS HPC unsupervised convolutional network (</a:t>
            </a:r>
            <a:r>
              <a:rPr lang="en-GB" b="0" i="0" u="none" strike="noStrike" noProof="0" dirty="0">
                <a:solidFill>
                  <a:schemeClr val="bg1">
                    <a:lumMod val="50000"/>
                  </a:schemeClr>
                </a:solidFill>
                <a:effectLst/>
                <a:latin typeface="Gill Sans MT" panose="020B0502020104020203" pitchFamily="34" charset="77"/>
              </a:rPr>
              <a:t>Coates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2013</a:t>
            </a:r>
            <a:r>
              <a:rPr lang="en-GB" noProof="0" dirty="0">
                <a:solidFill>
                  <a:srgbClr val="000000"/>
                </a:solidFill>
                <a:latin typeface="Gill Sans MT" panose="020B0502020104020203" pitchFamily="34" charset="77"/>
              </a:rPr>
              <a:t>)</a:t>
            </a:r>
          </a:p>
        </p:txBody>
      </p:sp>
      <p:sp>
        <p:nvSpPr>
          <p:cNvPr id="4" name="TextBox 3">
            <a:extLst>
              <a:ext uri="{FF2B5EF4-FFF2-40B4-BE49-F238E27FC236}">
                <a16:creationId xmlns:a16="http://schemas.microsoft.com/office/drawing/2014/main" id="{FDF5A0A2-BD21-87FF-8A59-714EACE7391F}"/>
              </a:ext>
            </a:extLst>
          </p:cNvPr>
          <p:cNvSpPr txBox="1"/>
          <p:nvPr/>
        </p:nvSpPr>
        <p:spPr>
          <a:xfrm>
            <a:off x="609600" y="6551613"/>
            <a:ext cx="3135795" cy="246221"/>
          </a:xfrm>
          <a:prstGeom prst="rect">
            <a:avLst/>
          </a:prstGeom>
          <a:noFill/>
        </p:spPr>
        <p:txBody>
          <a:bodyPr wrap="none" rtlCol="0">
            <a:spAutoFit/>
          </a:bodyPr>
          <a:lstStyle/>
          <a:p>
            <a:r>
              <a:rPr lang="en-GB" sz="1000" noProof="0" dirty="0">
                <a:latin typeface="Gill Sans MT" panose="020B0502020104020203" pitchFamily="34" charset="77"/>
              </a:rPr>
              <a:t>Source: Deep Learning, Ian Goodfellow </a:t>
            </a:r>
            <a:r>
              <a:rPr lang="en-GB" sz="1000" i="1" noProof="0" dirty="0">
                <a:latin typeface="Gill Sans MT" panose="020B0502020104020203" pitchFamily="34" charset="77"/>
              </a:rPr>
              <a:t>et al</a:t>
            </a:r>
            <a:r>
              <a:rPr lang="en-GB" sz="1000" noProof="0" dirty="0">
                <a:latin typeface="Gill Sans MT" panose="020B0502020104020203" pitchFamily="34" charset="77"/>
              </a:rPr>
              <a:t>., MIT Press.</a:t>
            </a:r>
          </a:p>
        </p:txBody>
      </p:sp>
    </p:spTree>
    <p:extLst>
      <p:ext uri="{BB962C8B-B14F-4D97-AF65-F5344CB8AC3E}">
        <p14:creationId xmlns:p14="http://schemas.microsoft.com/office/powerpoint/2010/main" val="3095206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A15D-DAF7-B445-825F-51DE8B5E4CA1}"/>
              </a:ext>
            </a:extLst>
          </p:cNvPr>
          <p:cNvSpPr>
            <a:spLocks noGrp="1"/>
          </p:cNvSpPr>
          <p:nvPr>
            <p:ph type="title"/>
          </p:nvPr>
        </p:nvSpPr>
        <p:spPr/>
        <p:txBody>
          <a:bodyPr/>
          <a:lstStyle/>
          <a:p>
            <a:r>
              <a:rPr lang="en-GB" noProof="0" dirty="0"/>
              <a:t>Number of neurons</a:t>
            </a:r>
          </a:p>
        </p:txBody>
      </p:sp>
      <p:sp>
        <p:nvSpPr>
          <p:cNvPr id="3" name="Slide Number Placeholder 2">
            <a:extLst>
              <a:ext uri="{FF2B5EF4-FFF2-40B4-BE49-F238E27FC236}">
                <a16:creationId xmlns:a16="http://schemas.microsoft.com/office/drawing/2014/main" id="{4D19DD49-4699-ED4E-9785-2C35D973C15F}"/>
              </a:ext>
            </a:extLst>
          </p:cNvPr>
          <p:cNvSpPr>
            <a:spLocks noGrp="1"/>
          </p:cNvSpPr>
          <p:nvPr>
            <p:ph type="sldNum" sz="quarter" idx="12"/>
          </p:nvPr>
        </p:nvSpPr>
        <p:spPr/>
        <p:txBody>
          <a:bodyPr/>
          <a:lstStyle/>
          <a:p>
            <a:fld id="{BB98F552-A29D-2D4E-8192-F20670493719}" type="slidenum">
              <a:rPr lang="en-GB" noProof="0" smtClean="0"/>
              <a:pPr/>
              <a:t>13</a:t>
            </a:fld>
            <a:endParaRPr lang="en-GB" noProof="0" dirty="0"/>
          </a:p>
        </p:txBody>
      </p:sp>
      <p:pic>
        <p:nvPicPr>
          <p:cNvPr id="5" name="Picture 4" descr="Diagram&#10;&#10;Description automatically generated">
            <a:extLst>
              <a:ext uri="{FF2B5EF4-FFF2-40B4-BE49-F238E27FC236}">
                <a16:creationId xmlns:a16="http://schemas.microsoft.com/office/drawing/2014/main" id="{51F78EDE-D2E3-C84A-BD59-71A3B6DD68A0}"/>
              </a:ext>
            </a:extLst>
          </p:cNvPr>
          <p:cNvPicPr>
            <a:picLocks noChangeAspect="1"/>
          </p:cNvPicPr>
          <p:nvPr/>
        </p:nvPicPr>
        <p:blipFill rotWithShape="1">
          <a:blip r:embed="rId2">
            <a:extLst>
              <a:ext uri="{28A0092B-C50C-407E-A947-70E740481C1C}">
                <a14:useLocalDpi xmlns:a14="http://schemas.microsoft.com/office/drawing/2010/main" val="0"/>
              </a:ext>
            </a:extLst>
          </a:blip>
          <a:srcRect l="6474" t="8882" r="3198"/>
          <a:stretch/>
        </p:blipFill>
        <p:spPr>
          <a:xfrm>
            <a:off x="2586880" y="913188"/>
            <a:ext cx="6360637" cy="3163884"/>
          </a:xfrm>
          <a:prstGeom prst="rect">
            <a:avLst/>
          </a:prstGeom>
        </p:spPr>
      </p:pic>
      <p:sp>
        <p:nvSpPr>
          <p:cNvPr id="6" name="Rectangle 5">
            <a:extLst>
              <a:ext uri="{FF2B5EF4-FFF2-40B4-BE49-F238E27FC236}">
                <a16:creationId xmlns:a16="http://schemas.microsoft.com/office/drawing/2014/main" id="{F451F4EB-A75E-A844-BC5C-2E02885D7F76}"/>
              </a:ext>
            </a:extLst>
          </p:cNvPr>
          <p:cNvSpPr/>
          <p:nvPr/>
        </p:nvSpPr>
        <p:spPr>
          <a:xfrm>
            <a:off x="2591061" y="3971861"/>
            <a:ext cx="8554550" cy="1200329"/>
          </a:xfrm>
          <a:prstGeom prst="rect">
            <a:avLst/>
          </a:prstGeom>
        </p:spPr>
        <p:txBody>
          <a:bodyPr wrap="square">
            <a:spAutoFit/>
          </a:bodyPr>
          <a:lstStyle/>
          <a:p>
            <a:r>
              <a:rPr lang="en-GB" noProof="0" dirty="0">
                <a:solidFill>
                  <a:srgbClr val="000000"/>
                </a:solidFill>
                <a:latin typeface="Gill Sans MT" panose="020B0502020104020203" pitchFamily="34" charset="77"/>
              </a:rPr>
              <a:t>17. Distributed autoencoder (</a:t>
            </a:r>
            <a:r>
              <a:rPr lang="en-GB" b="0" i="0" u="none" strike="noStrike" noProof="0" dirty="0">
                <a:solidFill>
                  <a:schemeClr val="bg1">
                    <a:lumMod val="50000"/>
                  </a:schemeClr>
                </a:solidFill>
                <a:effectLst/>
                <a:latin typeface="Gill Sans MT" panose="020B0502020104020203" pitchFamily="34" charset="77"/>
              </a:rPr>
              <a:t>Le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2012</a:t>
            </a:r>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18. Multi-GPU convolutional network (</a:t>
            </a:r>
            <a:r>
              <a:rPr lang="en-GB" b="0" i="0" u="none" strike="noStrike" noProof="0" dirty="0" err="1">
                <a:solidFill>
                  <a:schemeClr val="bg1">
                    <a:lumMod val="50000"/>
                  </a:schemeClr>
                </a:solidFill>
                <a:effectLst/>
                <a:latin typeface="Gill Sans MT" panose="020B0502020104020203" pitchFamily="34" charset="77"/>
              </a:rPr>
              <a:t>Krizhevsky</a:t>
            </a:r>
            <a:r>
              <a:rPr lang="en-GB" b="0" i="0" u="none" strike="noStrike" noProof="0" dirty="0">
                <a:solidFill>
                  <a:schemeClr val="bg1">
                    <a:lumMod val="50000"/>
                  </a:schemeClr>
                </a:solidFill>
                <a:effectLst/>
                <a:latin typeface="Gill Sans MT" panose="020B0502020104020203" pitchFamily="34" charset="77"/>
              </a:rPr>
              <a:t>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2012</a:t>
            </a:r>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19. COTS HPC unsupervised convolutional network (</a:t>
            </a:r>
            <a:r>
              <a:rPr lang="en-GB" b="0" i="0" u="none" strike="noStrike" noProof="0" dirty="0">
                <a:solidFill>
                  <a:schemeClr val="bg1">
                    <a:lumMod val="50000"/>
                  </a:schemeClr>
                </a:solidFill>
                <a:effectLst/>
                <a:latin typeface="Gill Sans MT" panose="020B0502020104020203" pitchFamily="34" charset="77"/>
              </a:rPr>
              <a:t>Coates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2013</a:t>
            </a:r>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20. </a:t>
            </a:r>
            <a:r>
              <a:rPr lang="en-GB" noProof="0" dirty="0" err="1">
                <a:solidFill>
                  <a:srgbClr val="000000"/>
                </a:solidFill>
                <a:latin typeface="Gill Sans MT" panose="020B0502020104020203" pitchFamily="34" charset="77"/>
              </a:rPr>
              <a:t>GoogLeNet</a:t>
            </a:r>
            <a:r>
              <a:rPr lang="en-GB" noProof="0" dirty="0">
                <a:solidFill>
                  <a:srgbClr val="000000"/>
                </a:solidFill>
                <a:latin typeface="Gill Sans MT" panose="020B0502020104020203" pitchFamily="34" charset="77"/>
              </a:rPr>
              <a:t> (</a:t>
            </a:r>
            <a:r>
              <a:rPr lang="en-GB" b="0" i="0" u="none" strike="noStrike" noProof="0" dirty="0" err="1">
                <a:solidFill>
                  <a:schemeClr val="bg1">
                    <a:lumMod val="50000"/>
                  </a:schemeClr>
                </a:solidFill>
                <a:effectLst/>
                <a:latin typeface="Gill Sans MT" panose="020B0502020104020203" pitchFamily="34" charset="77"/>
              </a:rPr>
              <a:t>Szegedy</a:t>
            </a:r>
            <a:r>
              <a:rPr lang="en-GB" b="0" i="0" u="none" strike="noStrike" noProof="0" dirty="0">
                <a:solidFill>
                  <a:schemeClr val="bg1">
                    <a:lumMod val="50000"/>
                  </a:schemeClr>
                </a:solidFill>
                <a:effectLst/>
                <a:latin typeface="Gill Sans MT" panose="020B0502020104020203" pitchFamily="34" charset="77"/>
              </a:rPr>
              <a:t> et al.</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2014a</a:t>
            </a:r>
            <a:r>
              <a:rPr lang="en-GB" noProof="0" dirty="0">
                <a:solidFill>
                  <a:srgbClr val="000000"/>
                </a:solidFill>
                <a:latin typeface="Gill Sans MT" panose="020B0502020104020203" pitchFamily="34" charset="77"/>
              </a:rPr>
              <a:t>)</a:t>
            </a:r>
          </a:p>
        </p:txBody>
      </p:sp>
      <p:sp>
        <p:nvSpPr>
          <p:cNvPr id="4" name="TextBox 3">
            <a:extLst>
              <a:ext uri="{FF2B5EF4-FFF2-40B4-BE49-F238E27FC236}">
                <a16:creationId xmlns:a16="http://schemas.microsoft.com/office/drawing/2014/main" id="{CD1A6EE7-2267-F186-051A-AD0547427F28}"/>
              </a:ext>
            </a:extLst>
          </p:cNvPr>
          <p:cNvSpPr txBox="1"/>
          <p:nvPr/>
        </p:nvSpPr>
        <p:spPr>
          <a:xfrm>
            <a:off x="609600" y="6551613"/>
            <a:ext cx="2836033" cy="230832"/>
          </a:xfrm>
          <a:prstGeom prst="rect">
            <a:avLst/>
          </a:prstGeom>
          <a:noFill/>
        </p:spPr>
        <p:txBody>
          <a:bodyPr wrap="none" rtlCol="0">
            <a:spAutoFit/>
          </a:bodyPr>
          <a:lstStyle/>
          <a:p>
            <a:r>
              <a:rPr lang="en-GB" sz="900" noProof="0" dirty="0">
                <a:latin typeface="Gill Sans MT" panose="020B0502020104020203" pitchFamily="34" charset="77"/>
              </a:rPr>
              <a:t>Source: Deep Learning, Ian Goodfellow </a:t>
            </a:r>
            <a:r>
              <a:rPr lang="en-GB" sz="900" i="1" noProof="0" dirty="0">
                <a:latin typeface="Gill Sans MT" panose="020B0502020104020203" pitchFamily="34" charset="77"/>
              </a:rPr>
              <a:t>et al</a:t>
            </a:r>
            <a:r>
              <a:rPr lang="en-GB" sz="900" noProof="0" dirty="0">
                <a:latin typeface="Gill Sans MT" panose="020B0502020104020203" pitchFamily="34" charset="77"/>
              </a:rPr>
              <a:t>., MIT Press.</a:t>
            </a:r>
          </a:p>
        </p:txBody>
      </p:sp>
      <p:sp>
        <p:nvSpPr>
          <p:cNvPr id="9" name="TextBox 8">
            <a:extLst>
              <a:ext uri="{FF2B5EF4-FFF2-40B4-BE49-F238E27FC236}">
                <a16:creationId xmlns:a16="http://schemas.microsoft.com/office/drawing/2014/main" id="{7F1C704C-F294-940B-DFD1-56FCCB5C05E5}"/>
              </a:ext>
            </a:extLst>
          </p:cNvPr>
          <p:cNvSpPr txBox="1"/>
          <p:nvPr/>
        </p:nvSpPr>
        <p:spPr>
          <a:xfrm>
            <a:off x="948466" y="5453805"/>
            <a:ext cx="10633934" cy="923330"/>
          </a:xfrm>
          <a:prstGeom prst="rect">
            <a:avLst/>
          </a:prstGeom>
          <a:noFill/>
        </p:spPr>
        <p:txBody>
          <a:bodyPr wrap="square">
            <a:spAutoFit/>
          </a:bodyPr>
          <a:lstStyle/>
          <a:p>
            <a:r>
              <a:rPr lang="en-GB" noProof="0" dirty="0">
                <a:latin typeface="Gill Sans MT" panose="020B0502020104020203" pitchFamily="34" charset="77"/>
              </a:rPr>
              <a:t>- T</a:t>
            </a:r>
            <a:r>
              <a:rPr lang="en-GB" b="0" i="0" u="none" strike="noStrike" noProof="0" dirty="0">
                <a:effectLst/>
                <a:latin typeface="Gill Sans MT" panose="020B0502020104020203" pitchFamily="34" charset="77"/>
              </a:rPr>
              <a:t>he human brain has approximately 86 billion neurons </a:t>
            </a:r>
          </a:p>
          <a:p>
            <a:r>
              <a:rPr lang="en-GB" noProof="0" dirty="0">
                <a:latin typeface="Gill Sans MT" panose="020B0502020104020203" pitchFamily="34" charset="77"/>
              </a:rPr>
              <a:t>- The </a:t>
            </a:r>
            <a:r>
              <a:rPr lang="en-GB" b="0" i="0" u="none" strike="noStrike" noProof="0" dirty="0">
                <a:effectLst/>
                <a:latin typeface="Gill Sans MT" panose="020B0502020104020203" pitchFamily="34" charset="77"/>
              </a:rPr>
              <a:t>GPT-4 model has approximately 1.8 trillion parameters.</a:t>
            </a:r>
          </a:p>
          <a:p>
            <a:r>
              <a:rPr lang="en-GB" noProof="0" dirty="0">
                <a:latin typeface="Gill Sans MT" panose="020B0502020104020203" pitchFamily="34" charset="77"/>
              </a:rPr>
              <a:t>- However, the artificial neurons are not equal to biological neurons</a:t>
            </a:r>
          </a:p>
        </p:txBody>
      </p:sp>
    </p:spTree>
    <p:extLst>
      <p:ext uri="{BB962C8B-B14F-4D97-AF65-F5344CB8AC3E}">
        <p14:creationId xmlns:p14="http://schemas.microsoft.com/office/powerpoint/2010/main" val="2468252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53EF4-D72D-AE21-420A-20AF913B08E0}"/>
              </a:ext>
            </a:extLst>
          </p:cNvPr>
          <p:cNvSpPr>
            <a:spLocks noGrp="1"/>
          </p:cNvSpPr>
          <p:nvPr>
            <p:ph type="title"/>
          </p:nvPr>
        </p:nvSpPr>
        <p:spPr/>
        <p:txBody>
          <a:bodyPr/>
          <a:lstStyle/>
          <a:p>
            <a:r>
              <a:rPr lang="en-GB" noProof="0" dirty="0"/>
              <a:t>Machine learning models</a:t>
            </a:r>
          </a:p>
        </p:txBody>
      </p:sp>
      <p:sp>
        <p:nvSpPr>
          <p:cNvPr id="4" name="Slide Number Placeholder 3">
            <a:extLst>
              <a:ext uri="{FF2B5EF4-FFF2-40B4-BE49-F238E27FC236}">
                <a16:creationId xmlns:a16="http://schemas.microsoft.com/office/drawing/2014/main" id="{E079D6E0-C445-ABA0-05BC-62DD0FF22AFF}"/>
              </a:ext>
            </a:extLst>
          </p:cNvPr>
          <p:cNvSpPr>
            <a:spLocks noGrp="1"/>
          </p:cNvSpPr>
          <p:nvPr>
            <p:ph type="sldNum" sz="quarter" idx="12"/>
          </p:nvPr>
        </p:nvSpPr>
        <p:spPr/>
        <p:txBody>
          <a:bodyPr/>
          <a:lstStyle/>
          <a:p>
            <a:fld id="{44E22EE9-B8A0-0641-9265-052CFE9B95A7}" type="slidenum">
              <a:rPr lang="en-GB" noProof="0" smtClean="0"/>
              <a:pPr/>
              <a:t>14</a:t>
            </a:fld>
            <a:endParaRPr lang="en-GB" noProof="0" dirty="0"/>
          </a:p>
        </p:txBody>
      </p:sp>
      <p:pic>
        <p:nvPicPr>
          <p:cNvPr id="1026" name="Picture 2" descr="A diagram of a bicycle&#10;&#10;Description automatically generated">
            <a:extLst>
              <a:ext uri="{FF2B5EF4-FFF2-40B4-BE49-F238E27FC236}">
                <a16:creationId xmlns:a16="http://schemas.microsoft.com/office/drawing/2014/main" id="{DD5F024E-DDAA-7098-3DFE-7661EA8001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760"/>
          <a:stretch/>
        </p:blipFill>
        <p:spPr bwMode="auto">
          <a:xfrm>
            <a:off x="3334222" y="917439"/>
            <a:ext cx="5141596" cy="55028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638235-3CDF-F65E-4CA3-44D58E8C2468}"/>
              </a:ext>
            </a:extLst>
          </p:cNvPr>
          <p:cNvSpPr txBox="1"/>
          <p:nvPr/>
        </p:nvSpPr>
        <p:spPr>
          <a:xfrm>
            <a:off x="609600" y="6551613"/>
            <a:ext cx="5486400" cy="230832"/>
          </a:xfrm>
          <a:prstGeom prst="rect">
            <a:avLst/>
          </a:prstGeom>
          <a:noFill/>
        </p:spPr>
        <p:txBody>
          <a:bodyPr wrap="square">
            <a:spAutoFit/>
          </a:bodyPr>
          <a:lstStyle/>
          <a:p>
            <a:r>
              <a:rPr lang="en-GB" sz="900" noProof="0" dirty="0">
                <a:latin typeface="Gill Sans MT" panose="020B0502020104020203" pitchFamily="34" charset="77"/>
              </a:rPr>
              <a:t>Source: Understanding Deep Learning, Simon J.D. Prince,  MIT Press. </a:t>
            </a:r>
          </a:p>
        </p:txBody>
      </p:sp>
    </p:spTree>
    <p:extLst>
      <p:ext uri="{BB962C8B-B14F-4D97-AF65-F5344CB8AC3E}">
        <p14:creationId xmlns:p14="http://schemas.microsoft.com/office/powerpoint/2010/main" val="408613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B4C9-9B6A-634B-82DA-8A02C51506CC}"/>
              </a:ext>
            </a:extLst>
          </p:cNvPr>
          <p:cNvSpPr>
            <a:spLocks noGrp="1"/>
          </p:cNvSpPr>
          <p:nvPr>
            <p:ph type="title"/>
          </p:nvPr>
        </p:nvSpPr>
        <p:spPr/>
        <p:txBody>
          <a:bodyPr/>
          <a:lstStyle/>
          <a:p>
            <a:r>
              <a:rPr lang="en-GB" noProof="0" dirty="0"/>
              <a:t>Machine Learning (ML)</a:t>
            </a:r>
          </a:p>
        </p:txBody>
      </p:sp>
      <p:sp>
        <p:nvSpPr>
          <p:cNvPr id="3" name="Content Placeholder 2">
            <a:extLst>
              <a:ext uri="{FF2B5EF4-FFF2-40B4-BE49-F238E27FC236}">
                <a16:creationId xmlns:a16="http://schemas.microsoft.com/office/drawing/2014/main" id="{5FC070C8-BA96-3B4C-83E0-DD07C00FB629}"/>
              </a:ext>
            </a:extLst>
          </p:cNvPr>
          <p:cNvSpPr>
            <a:spLocks noGrp="1"/>
          </p:cNvSpPr>
          <p:nvPr>
            <p:ph idx="1"/>
          </p:nvPr>
        </p:nvSpPr>
        <p:spPr/>
        <p:txBody>
          <a:bodyPr/>
          <a:lstStyle/>
          <a:p>
            <a:r>
              <a:rPr lang="en-GB" noProof="0" dirty="0"/>
              <a:t>Most of machine learning methods are designed as a learning process to learn a function </a:t>
            </a:r>
            <a:r>
              <a:rPr lang="en-GB" noProof="0" dirty="0">
                <a:latin typeface="Courier New" panose="02070309020205020404" pitchFamily="49" charset="0"/>
                <a:cs typeface="Courier New" panose="02070309020205020404" pitchFamily="49" charset="0"/>
              </a:rPr>
              <a:t>f*</a:t>
            </a:r>
            <a:r>
              <a:rPr lang="en-GB" noProof="0" dirty="0"/>
              <a:t> for which: </a:t>
            </a:r>
          </a:p>
          <a:p>
            <a:pPr marL="0" indent="0">
              <a:buNone/>
            </a:pPr>
            <a:endParaRPr lang="en-GB" noProof="0" dirty="0">
              <a:latin typeface="Courier New" panose="02070309020205020404" pitchFamily="49" charset="0"/>
            </a:endParaRPr>
          </a:p>
          <a:p>
            <a:pPr marL="0" indent="0">
              <a:buNone/>
            </a:pPr>
            <a:endParaRPr lang="en-GB" baseline="30000" noProof="0" dirty="0">
              <a:latin typeface="Courier New" panose="02070309020205020404" pitchFamily="49" charset="0"/>
            </a:endParaRPr>
          </a:p>
          <a:p>
            <a:pPr marL="0" indent="0">
              <a:buNone/>
            </a:pPr>
            <a:r>
              <a:rPr lang="en-GB" noProof="0" dirty="0"/>
              <a:t>- In other words, this means if we know the answer for a training sample x, then that answer is </a:t>
            </a:r>
            <a:r>
              <a:rPr lang="en-GB" i="1" noProof="0" dirty="0"/>
              <a:t>probably</a:t>
            </a:r>
            <a:r>
              <a:rPr lang="en-GB" noProof="0" dirty="0"/>
              <a:t> good in the neighbourhood of x. </a:t>
            </a:r>
          </a:p>
        </p:txBody>
      </p:sp>
      <p:sp>
        <p:nvSpPr>
          <p:cNvPr id="4" name="Slide Number Placeholder 3">
            <a:extLst>
              <a:ext uri="{FF2B5EF4-FFF2-40B4-BE49-F238E27FC236}">
                <a16:creationId xmlns:a16="http://schemas.microsoft.com/office/drawing/2014/main" id="{C67C9824-CD9C-5D46-A7FE-6E5EFA6E1363}"/>
              </a:ext>
            </a:extLst>
          </p:cNvPr>
          <p:cNvSpPr>
            <a:spLocks noGrp="1"/>
          </p:cNvSpPr>
          <p:nvPr>
            <p:ph type="sldNum" sz="quarter" idx="12"/>
          </p:nvPr>
        </p:nvSpPr>
        <p:spPr/>
        <p:txBody>
          <a:bodyPr/>
          <a:lstStyle/>
          <a:p>
            <a:fld id="{44E22EE9-B8A0-0641-9265-052CFE9B95A7}" type="slidenum">
              <a:rPr lang="en-GB" noProof="0" smtClean="0"/>
              <a:pPr/>
              <a:t>15</a:t>
            </a:fld>
            <a:endParaRPr lang="en-GB" noProof="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A7F8C6-3F77-D8BB-6B79-06EA16CF0A12}"/>
                  </a:ext>
                </a:extLst>
              </p:cNvPr>
              <p:cNvSpPr txBox="1"/>
              <p:nvPr/>
            </p:nvSpPr>
            <p:spPr>
              <a:xfrm>
                <a:off x="4627037" y="2305676"/>
                <a:ext cx="3456384" cy="276999"/>
              </a:xfrm>
              <a:prstGeom prst="rect">
                <a:avLst/>
              </a:prstGeom>
              <a:noFill/>
            </p:spPr>
            <p:txBody>
              <a:bodyPr wrap="square" lIns="0" tIns="0" rIns="0" bIns="0" rtlCol="0">
                <a:spAutoFit/>
              </a:bodyPr>
              <a:lstStyle/>
              <a:p>
                <a14:m>
                  <m:oMath xmlns:m="http://schemas.openxmlformats.org/officeDocument/2006/math">
                    <m:sSup>
                      <m:sSupPr>
                        <m:ctrlPr>
                          <a:rPr lang="en-GB" i="1" noProof="0" smtClean="0">
                            <a:latin typeface="Cambria Math" panose="02040503050406030204" pitchFamily="18" charset="0"/>
                          </a:rPr>
                        </m:ctrlPr>
                      </m:sSupPr>
                      <m:e>
                        <m:r>
                          <a:rPr lang="en-GB" i="1" noProof="0">
                            <a:latin typeface="Cambria Math" panose="02040503050406030204" pitchFamily="18" charset="0"/>
                          </a:rPr>
                          <m:t>𝑓</m:t>
                        </m:r>
                      </m:e>
                      <m:sup>
                        <m:r>
                          <a:rPr lang="en-GB" i="1" noProof="0">
                            <a:latin typeface="Cambria Math" panose="02040503050406030204" pitchFamily="18" charset="0"/>
                          </a:rPr>
                          <m:t>∗ </m:t>
                        </m:r>
                      </m:sup>
                    </m:sSup>
                    <m:d>
                      <m:dPr>
                        <m:ctrlPr>
                          <a:rPr lang="en-GB" i="1" noProof="0" smtClean="0">
                            <a:latin typeface="Cambria Math" panose="02040503050406030204" pitchFamily="18" charset="0"/>
                          </a:rPr>
                        </m:ctrlPr>
                      </m:dPr>
                      <m:e>
                        <m:r>
                          <a:rPr lang="en-GB" b="0" i="1" noProof="0" smtClean="0">
                            <a:latin typeface="Cambria Math" panose="02040503050406030204" pitchFamily="18" charset="0"/>
                          </a:rPr>
                          <m:t>𝑥</m:t>
                        </m:r>
                      </m:e>
                    </m:d>
                    <m:r>
                      <a:rPr lang="en-GB" i="1" noProof="0">
                        <a:latin typeface="Cambria Math" panose="02040503050406030204" pitchFamily="18" charset="0"/>
                        <a:ea typeface="Cambria Math" panose="02040503050406030204" pitchFamily="18" charset="0"/>
                      </a:rPr>
                      <m:t>≈</m:t>
                    </m:r>
                  </m:oMath>
                </a14:m>
                <a:r>
                  <a:rPr lang="en-GB" noProof="0" dirty="0"/>
                  <a:t> </a:t>
                </a:r>
                <a14:m>
                  <m:oMath xmlns:m="http://schemas.openxmlformats.org/officeDocument/2006/math">
                    <m:sSup>
                      <m:sSupPr>
                        <m:ctrlPr>
                          <a:rPr lang="en-GB" i="1" noProof="0">
                            <a:latin typeface="Cambria Math" panose="02040503050406030204" pitchFamily="18" charset="0"/>
                          </a:rPr>
                        </m:ctrlPr>
                      </m:sSupPr>
                      <m:e>
                        <m:r>
                          <a:rPr lang="en-GB" i="1" noProof="0">
                            <a:latin typeface="Cambria Math" panose="02040503050406030204" pitchFamily="18" charset="0"/>
                          </a:rPr>
                          <m:t>𝑓</m:t>
                        </m:r>
                      </m:e>
                      <m:sup>
                        <m:r>
                          <a:rPr lang="en-GB" i="1" noProof="0">
                            <a:latin typeface="Cambria Math" panose="02040503050406030204" pitchFamily="18" charset="0"/>
                          </a:rPr>
                          <m:t>∗ </m:t>
                        </m:r>
                      </m:sup>
                    </m:sSup>
                    <m:d>
                      <m:dPr>
                        <m:ctrlPr>
                          <a:rPr lang="en-GB" i="1" noProof="0">
                            <a:latin typeface="Cambria Math" panose="02040503050406030204" pitchFamily="18" charset="0"/>
                          </a:rPr>
                        </m:ctrlPr>
                      </m:dPr>
                      <m:e>
                        <m:r>
                          <a:rPr lang="en-GB" i="1" noProof="0">
                            <a:latin typeface="Cambria Math" panose="02040503050406030204" pitchFamily="18" charset="0"/>
                          </a:rPr>
                          <m:t>𝑥</m:t>
                        </m:r>
                        <m:r>
                          <a:rPr lang="en-GB" b="0" i="1" noProof="0" smtClean="0">
                            <a:latin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𝜀</m:t>
                        </m:r>
                      </m:e>
                    </m:d>
                  </m:oMath>
                </a14:m>
                <a:endParaRPr lang="en-GB" noProof="0" dirty="0"/>
              </a:p>
            </p:txBody>
          </p:sp>
        </mc:Choice>
        <mc:Fallback xmlns="">
          <p:sp>
            <p:nvSpPr>
              <p:cNvPr id="5" name="TextBox 4">
                <a:extLst>
                  <a:ext uri="{FF2B5EF4-FFF2-40B4-BE49-F238E27FC236}">
                    <a16:creationId xmlns:a16="http://schemas.microsoft.com/office/drawing/2014/main" id="{51A7F8C6-3F77-D8BB-6B79-06EA16CF0A12}"/>
                  </a:ext>
                </a:extLst>
              </p:cNvPr>
              <p:cNvSpPr txBox="1">
                <a:spLocks noRot="1" noChangeAspect="1" noMove="1" noResize="1" noEditPoints="1" noAdjustHandles="1" noChangeArrowheads="1" noChangeShapeType="1" noTextEdit="1"/>
              </p:cNvSpPr>
              <p:nvPr/>
            </p:nvSpPr>
            <p:spPr>
              <a:xfrm>
                <a:off x="4627037" y="2305676"/>
                <a:ext cx="3456384" cy="276999"/>
              </a:xfrm>
              <a:prstGeom prst="rect">
                <a:avLst/>
              </a:prstGeom>
              <a:blipFill>
                <a:blip r:embed="rId2"/>
                <a:stretch>
                  <a:fillRect l="-3297" t="-8696" b="-39130"/>
                </a:stretch>
              </a:blipFill>
            </p:spPr>
            <p:txBody>
              <a:bodyPr/>
              <a:lstStyle/>
              <a:p>
                <a:r>
                  <a:rPr lang="en-GB">
                    <a:noFill/>
                  </a:rPr>
                  <a:t> </a:t>
                </a:r>
              </a:p>
            </p:txBody>
          </p:sp>
        </mc:Fallback>
      </mc:AlternateContent>
      <p:pic>
        <p:nvPicPr>
          <p:cNvPr id="6" name="Picture 5" descr="Chart, scatter chart&#10;&#10;Description automatically generated">
            <a:extLst>
              <a:ext uri="{FF2B5EF4-FFF2-40B4-BE49-F238E27FC236}">
                <a16:creationId xmlns:a16="http://schemas.microsoft.com/office/drawing/2014/main" id="{233F37BD-4581-C526-3F79-B585179BA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339" y="4219927"/>
            <a:ext cx="3529289" cy="1973126"/>
          </a:xfrm>
          <a:prstGeom prst="rect">
            <a:avLst/>
          </a:prstGeom>
        </p:spPr>
      </p:pic>
    </p:spTree>
    <p:extLst>
      <p:ext uri="{BB962C8B-B14F-4D97-AF65-F5344CB8AC3E}">
        <p14:creationId xmlns:p14="http://schemas.microsoft.com/office/powerpoint/2010/main" val="3852742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0A640-DEE0-1B4D-9898-DBA6107C0458}"/>
              </a:ext>
            </a:extLst>
          </p:cNvPr>
          <p:cNvSpPr>
            <a:spLocks noGrp="1"/>
          </p:cNvSpPr>
          <p:nvPr>
            <p:ph type="title"/>
          </p:nvPr>
        </p:nvSpPr>
        <p:spPr/>
        <p:txBody>
          <a:bodyPr/>
          <a:lstStyle/>
          <a:p>
            <a:r>
              <a:rPr lang="en-GB" noProof="0" dirty="0"/>
              <a:t>Curse of dimensionality </a:t>
            </a:r>
          </a:p>
        </p:txBody>
      </p:sp>
      <p:sp>
        <p:nvSpPr>
          <p:cNvPr id="3" name="Slide Number Placeholder 2">
            <a:extLst>
              <a:ext uri="{FF2B5EF4-FFF2-40B4-BE49-F238E27FC236}">
                <a16:creationId xmlns:a16="http://schemas.microsoft.com/office/drawing/2014/main" id="{21EFEF75-70BD-114E-AD75-F9684B979084}"/>
              </a:ext>
            </a:extLst>
          </p:cNvPr>
          <p:cNvSpPr>
            <a:spLocks noGrp="1"/>
          </p:cNvSpPr>
          <p:nvPr>
            <p:ph type="sldNum" sz="quarter" idx="12"/>
          </p:nvPr>
        </p:nvSpPr>
        <p:spPr/>
        <p:txBody>
          <a:bodyPr/>
          <a:lstStyle/>
          <a:p>
            <a:fld id="{BB98F552-A29D-2D4E-8192-F20670493719}" type="slidenum">
              <a:rPr lang="en-GB" noProof="0" smtClean="0"/>
              <a:pPr/>
              <a:t>16</a:t>
            </a:fld>
            <a:endParaRPr lang="en-GB" noProof="0" dirty="0"/>
          </a:p>
        </p:txBody>
      </p:sp>
      <p:pic>
        <p:nvPicPr>
          <p:cNvPr id="5" name="Picture 4">
            <a:extLst>
              <a:ext uri="{FF2B5EF4-FFF2-40B4-BE49-F238E27FC236}">
                <a16:creationId xmlns:a16="http://schemas.microsoft.com/office/drawing/2014/main" id="{17E1B10C-313F-BD43-BAED-A08602620885}"/>
              </a:ext>
            </a:extLst>
          </p:cNvPr>
          <p:cNvPicPr>
            <a:picLocks noChangeAspect="1"/>
          </p:cNvPicPr>
          <p:nvPr/>
        </p:nvPicPr>
        <p:blipFill rotWithShape="1">
          <a:blip r:embed="rId2">
            <a:extLst>
              <a:ext uri="{28A0092B-C50C-407E-A947-70E740481C1C}">
                <a14:useLocalDpi xmlns:a14="http://schemas.microsoft.com/office/drawing/2010/main" val="0"/>
              </a:ext>
            </a:extLst>
          </a:blip>
          <a:srcRect t="11410"/>
          <a:stretch/>
        </p:blipFill>
        <p:spPr>
          <a:xfrm>
            <a:off x="1429882" y="1353276"/>
            <a:ext cx="8188577" cy="3033156"/>
          </a:xfrm>
          <a:prstGeom prst="rect">
            <a:avLst/>
          </a:prstGeom>
        </p:spPr>
      </p:pic>
      <p:sp>
        <p:nvSpPr>
          <p:cNvPr id="6" name="TextBox 5">
            <a:extLst>
              <a:ext uri="{FF2B5EF4-FFF2-40B4-BE49-F238E27FC236}">
                <a16:creationId xmlns:a16="http://schemas.microsoft.com/office/drawing/2014/main" id="{F6D04DFC-082F-2542-AE43-7435782AD725}"/>
              </a:ext>
            </a:extLst>
          </p:cNvPr>
          <p:cNvSpPr txBox="1"/>
          <p:nvPr/>
        </p:nvSpPr>
        <p:spPr>
          <a:xfrm>
            <a:off x="1429882" y="5340893"/>
            <a:ext cx="7286867" cy="369332"/>
          </a:xfrm>
          <a:prstGeom prst="rect">
            <a:avLst/>
          </a:prstGeom>
          <a:noFill/>
        </p:spPr>
        <p:txBody>
          <a:bodyPr wrap="none" rtlCol="0">
            <a:spAutoFit/>
          </a:bodyPr>
          <a:lstStyle/>
          <a:p>
            <a:r>
              <a:rPr lang="en-GB" noProof="0" dirty="0">
                <a:latin typeface="Gill Sans MT" panose="020B0502020104020203" pitchFamily="34" charset="77"/>
              </a:rPr>
              <a:t>Overall, for </a:t>
            </a:r>
            <a:r>
              <a:rPr lang="en-GB" noProof="0" dirty="0">
                <a:highlight>
                  <a:srgbClr val="FFFF00"/>
                </a:highlight>
                <a:latin typeface="Gill Sans MT" panose="020B0502020104020203" pitchFamily="34" charset="77"/>
                <a:cs typeface="Courier New" panose="02070309020205020404" pitchFamily="49" charset="0"/>
              </a:rPr>
              <a:t>d</a:t>
            </a:r>
            <a:r>
              <a:rPr lang="en-GB" noProof="0" dirty="0">
                <a:latin typeface="Gill Sans MT" panose="020B0502020104020203" pitchFamily="34" charset="77"/>
              </a:rPr>
              <a:t> dimensions with </a:t>
            </a:r>
            <a:r>
              <a:rPr lang="en-GB" noProof="0" dirty="0">
                <a:highlight>
                  <a:srgbClr val="FFFF00"/>
                </a:highlight>
                <a:latin typeface="Gill Sans MT" panose="020B0502020104020203" pitchFamily="34" charset="77"/>
                <a:cs typeface="Courier New" panose="02070309020205020404" pitchFamily="49" charset="0"/>
              </a:rPr>
              <a:t>v</a:t>
            </a:r>
            <a:r>
              <a:rPr lang="en-GB" noProof="0" dirty="0">
                <a:latin typeface="Gill Sans MT" panose="020B0502020104020203" pitchFamily="34" charset="77"/>
              </a:rPr>
              <a:t> values we need </a:t>
            </a:r>
            <a:r>
              <a:rPr lang="en-GB" noProof="0" dirty="0">
                <a:highlight>
                  <a:srgbClr val="FFFF00"/>
                </a:highlight>
                <a:latin typeface="Gill Sans MT" panose="020B0502020104020203" pitchFamily="34" charset="77"/>
                <a:cs typeface="Courier New" panose="02070309020205020404" pitchFamily="49" charset="0"/>
              </a:rPr>
              <a:t>O(</a:t>
            </a:r>
            <a:r>
              <a:rPr lang="en-GB" i="1" noProof="0" dirty="0" err="1">
                <a:highlight>
                  <a:srgbClr val="FFFF00"/>
                </a:highlight>
                <a:latin typeface="Gill Sans MT" panose="020B0502020104020203" pitchFamily="34" charset="77"/>
                <a:cs typeface="Courier New" panose="02070309020205020404" pitchFamily="49" charset="0"/>
              </a:rPr>
              <a:t>v</a:t>
            </a:r>
            <a:r>
              <a:rPr lang="en-GB" baseline="30000" noProof="0" dirty="0" err="1">
                <a:highlight>
                  <a:srgbClr val="FFFF00"/>
                </a:highlight>
                <a:latin typeface="Gill Sans MT" panose="020B0502020104020203" pitchFamily="34" charset="77"/>
                <a:cs typeface="Courier New" panose="02070309020205020404" pitchFamily="49" charset="0"/>
              </a:rPr>
              <a:t>d</a:t>
            </a:r>
            <a:r>
              <a:rPr lang="en-GB" noProof="0" dirty="0">
                <a:highlight>
                  <a:srgbClr val="FFFF00"/>
                </a:highlight>
                <a:latin typeface="Gill Sans MT" panose="020B0502020104020203" pitchFamily="34" charset="77"/>
                <a:cs typeface="Courier New" panose="02070309020205020404" pitchFamily="49" charset="0"/>
              </a:rPr>
              <a:t>)</a:t>
            </a:r>
            <a:r>
              <a:rPr lang="en-GB" noProof="0" dirty="0">
                <a:latin typeface="Gill Sans MT" panose="020B0502020104020203" pitchFamily="34" charset="77"/>
                <a:cs typeface="Courier New" panose="02070309020205020404" pitchFamily="49" charset="0"/>
              </a:rPr>
              <a:t> </a:t>
            </a:r>
            <a:r>
              <a:rPr lang="en-GB" noProof="0" dirty="0">
                <a:latin typeface="Gill Sans MT" panose="020B0502020104020203" pitchFamily="34" charset="77"/>
              </a:rPr>
              <a:t>regions and examples</a:t>
            </a:r>
          </a:p>
        </p:txBody>
      </p:sp>
      <p:sp>
        <p:nvSpPr>
          <p:cNvPr id="4" name="TextBox 3">
            <a:extLst>
              <a:ext uri="{FF2B5EF4-FFF2-40B4-BE49-F238E27FC236}">
                <a16:creationId xmlns:a16="http://schemas.microsoft.com/office/drawing/2014/main" id="{479D5CA8-6A27-163C-A02C-92A6FF2C61DA}"/>
              </a:ext>
            </a:extLst>
          </p:cNvPr>
          <p:cNvSpPr txBox="1"/>
          <p:nvPr/>
        </p:nvSpPr>
        <p:spPr>
          <a:xfrm>
            <a:off x="609600" y="6551613"/>
            <a:ext cx="2836033" cy="230832"/>
          </a:xfrm>
          <a:prstGeom prst="rect">
            <a:avLst/>
          </a:prstGeom>
          <a:noFill/>
        </p:spPr>
        <p:txBody>
          <a:bodyPr wrap="none" rtlCol="0">
            <a:spAutoFit/>
          </a:bodyPr>
          <a:lstStyle/>
          <a:p>
            <a:r>
              <a:rPr lang="en-GB" sz="900" noProof="0" dirty="0">
                <a:latin typeface="Gill Sans MT" panose="020B0502020104020203" pitchFamily="34" charset="77"/>
              </a:rPr>
              <a:t>Source: Deep Learning, Ian Goodfellow </a:t>
            </a:r>
            <a:r>
              <a:rPr lang="en-GB" sz="900" i="1" noProof="0" dirty="0">
                <a:latin typeface="Gill Sans MT" panose="020B0502020104020203" pitchFamily="34" charset="77"/>
              </a:rPr>
              <a:t>et al</a:t>
            </a:r>
            <a:r>
              <a:rPr lang="en-GB" sz="900" noProof="0" dirty="0">
                <a:latin typeface="Gill Sans MT" panose="020B0502020104020203" pitchFamily="34" charset="77"/>
              </a:rPr>
              <a:t>., MIT Press.</a:t>
            </a:r>
          </a:p>
        </p:txBody>
      </p:sp>
    </p:spTree>
    <p:extLst>
      <p:ext uri="{BB962C8B-B14F-4D97-AF65-F5344CB8AC3E}">
        <p14:creationId xmlns:p14="http://schemas.microsoft.com/office/powerpoint/2010/main" val="415002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D607-1E8E-3643-A3B1-63F7BACFA863}"/>
              </a:ext>
            </a:extLst>
          </p:cNvPr>
          <p:cNvSpPr>
            <a:spLocks noGrp="1"/>
          </p:cNvSpPr>
          <p:nvPr>
            <p:ph type="title"/>
          </p:nvPr>
        </p:nvSpPr>
        <p:spPr/>
        <p:txBody>
          <a:bodyPr/>
          <a:lstStyle/>
          <a:p>
            <a:r>
              <a:rPr lang="en-GB" noProof="0" dirty="0"/>
              <a:t>K-nearest </a:t>
            </a:r>
            <a:r>
              <a:rPr lang="en-GB" noProof="0" dirty="0" err="1"/>
              <a:t>neighborhood</a:t>
            </a:r>
            <a:r>
              <a:rPr lang="en-GB" noProof="0" dirty="0"/>
              <a:t> </a:t>
            </a:r>
          </a:p>
        </p:txBody>
      </p:sp>
      <p:sp>
        <p:nvSpPr>
          <p:cNvPr id="4" name="Slide Number Placeholder 3">
            <a:extLst>
              <a:ext uri="{FF2B5EF4-FFF2-40B4-BE49-F238E27FC236}">
                <a16:creationId xmlns:a16="http://schemas.microsoft.com/office/drawing/2014/main" id="{605BD043-EE79-1C47-9E7F-F8833B9D0CF8}"/>
              </a:ext>
            </a:extLst>
          </p:cNvPr>
          <p:cNvSpPr>
            <a:spLocks noGrp="1"/>
          </p:cNvSpPr>
          <p:nvPr>
            <p:ph type="sldNum" sz="quarter" idx="12"/>
          </p:nvPr>
        </p:nvSpPr>
        <p:spPr/>
        <p:txBody>
          <a:bodyPr/>
          <a:lstStyle/>
          <a:p>
            <a:fld id="{44E22EE9-B8A0-0641-9265-052CFE9B95A7}" type="slidenum">
              <a:rPr lang="en-GB" noProof="0" smtClean="0"/>
              <a:pPr/>
              <a:t>17</a:t>
            </a:fld>
            <a:endParaRPr lang="en-GB" noProof="0" dirty="0"/>
          </a:p>
        </p:txBody>
      </p:sp>
      <p:cxnSp>
        <p:nvCxnSpPr>
          <p:cNvPr id="6" name="Straight Connector 5">
            <a:extLst>
              <a:ext uri="{FF2B5EF4-FFF2-40B4-BE49-F238E27FC236}">
                <a16:creationId xmlns:a16="http://schemas.microsoft.com/office/drawing/2014/main" id="{5862B2DE-D388-8740-9F1E-422CB0F5777C}"/>
              </a:ext>
            </a:extLst>
          </p:cNvPr>
          <p:cNvCxnSpPr/>
          <p:nvPr/>
        </p:nvCxnSpPr>
        <p:spPr>
          <a:xfrm>
            <a:off x="6023992" y="1628800"/>
            <a:ext cx="0" cy="1800200"/>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0065FD-8F28-2940-97EF-803443751579}"/>
              </a:ext>
            </a:extLst>
          </p:cNvPr>
          <p:cNvCxnSpPr>
            <a:cxnSpLocks/>
          </p:cNvCxnSpPr>
          <p:nvPr/>
        </p:nvCxnSpPr>
        <p:spPr>
          <a:xfrm flipH="1">
            <a:off x="4501226" y="3429001"/>
            <a:ext cx="1512168" cy="1131644"/>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E02F56F-FEC4-4D42-8BFA-0394EB23A47E}"/>
              </a:ext>
            </a:extLst>
          </p:cNvPr>
          <p:cNvCxnSpPr>
            <a:cxnSpLocks/>
          </p:cNvCxnSpPr>
          <p:nvPr/>
        </p:nvCxnSpPr>
        <p:spPr>
          <a:xfrm>
            <a:off x="6018166" y="3420960"/>
            <a:ext cx="1662011" cy="1056175"/>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EEFE656-B59E-6D4D-BCEC-04BA452334C7}"/>
              </a:ext>
            </a:extLst>
          </p:cNvPr>
          <p:cNvSpPr/>
          <p:nvPr/>
        </p:nvSpPr>
        <p:spPr>
          <a:xfrm>
            <a:off x="4799857" y="2628182"/>
            <a:ext cx="288031"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3" name="Oval 12">
            <a:extLst>
              <a:ext uri="{FF2B5EF4-FFF2-40B4-BE49-F238E27FC236}">
                <a16:creationId xmlns:a16="http://schemas.microsoft.com/office/drawing/2014/main" id="{615CF78C-5F51-8B4A-AAF6-C6145DDE7B0C}"/>
              </a:ext>
            </a:extLst>
          </p:cNvPr>
          <p:cNvSpPr/>
          <p:nvPr/>
        </p:nvSpPr>
        <p:spPr>
          <a:xfrm>
            <a:off x="4943873" y="3008108"/>
            <a:ext cx="288031"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4" name="Oval 13">
            <a:extLst>
              <a:ext uri="{FF2B5EF4-FFF2-40B4-BE49-F238E27FC236}">
                <a16:creationId xmlns:a16="http://schemas.microsoft.com/office/drawing/2014/main" id="{D9C16640-3B60-184A-8DFF-9BE84BBAD522}"/>
              </a:ext>
            </a:extLst>
          </p:cNvPr>
          <p:cNvSpPr/>
          <p:nvPr/>
        </p:nvSpPr>
        <p:spPr>
          <a:xfrm>
            <a:off x="5365715" y="3028592"/>
            <a:ext cx="288031"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6" name="Rectangle 15">
            <a:extLst>
              <a:ext uri="{FF2B5EF4-FFF2-40B4-BE49-F238E27FC236}">
                <a16:creationId xmlns:a16="http://schemas.microsoft.com/office/drawing/2014/main" id="{3D365F13-B3EB-D045-A4B0-C6AE045DB1CF}"/>
              </a:ext>
            </a:extLst>
          </p:cNvPr>
          <p:cNvSpPr/>
          <p:nvPr/>
        </p:nvSpPr>
        <p:spPr>
          <a:xfrm>
            <a:off x="6672065" y="2536288"/>
            <a:ext cx="288034" cy="3718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7" name="Rectangle 16">
            <a:extLst>
              <a:ext uri="{FF2B5EF4-FFF2-40B4-BE49-F238E27FC236}">
                <a16:creationId xmlns:a16="http://schemas.microsoft.com/office/drawing/2014/main" id="{B076A60F-DEDE-7846-8445-649F2586E362}"/>
              </a:ext>
            </a:extLst>
          </p:cNvPr>
          <p:cNvSpPr/>
          <p:nvPr/>
        </p:nvSpPr>
        <p:spPr>
          <a:xfrm>
            <a:off x="6824465" y="2688688"/>
            <a:ext cx="288034" cy="3718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8" name="Rectangle 17">
            <a:extLst>
              <a:ext uri="{FF2B5EF4-FFF2-40B4-BE49-F238E27FC236}">
                <a16:creationId xmlns:a16="http://schemas.microsoft.com/office/drawing/2014/main" id="{B8B2DF7D-6964-EE44-8FEF-57ABA3A8A8EB}"/>
              </a:ext>
            </a:extLst>
          </p:cNvPr>
          <p:cNvSpPr/>
          <p:nvPr/>
        </p:nvSpPr>
        <p:spPr>
          <a:xfrm>
            <a:off x="6976865" y="2841088"/>
            <a:ext cx="288034" cy="3718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9" name="Rectangle 18">
            <a:extLst>
              <a:ext uri="{FF2B5EF4-FFF2-40B4-BE49-F238E27FC236}">
                <a16:creationId xmlns:a16="http://schemas.microsoft.com/office/drawing/2014/main" id="{90E48E0F-0C8E-034D-B2CF-5263984873E0}"/>
              </a:ext>
            </a:extLst>
          </p:cNvPr>
          <p:cNvSpPr/>
          <p:nvPr/>
        </p:nvSpPr>
        <p:spPr>
          <a:xfrm>
            <a:off x="6680447" y="3253425"/>
            <a:ext cx="288034" cy="3718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0" name="Triangle 19">
            <a:extLst>
              <a:ext uri="{FF2B5EF4-FFF2-40B4-BE49-F238E27FC236}">
                <a16:creationId xmlns:a16="http://schemas.microsoft.com/office/drawing/2014/main" id="{52B9D809-8B10-034D-B890-6429CF493A02}"/>
              </a:ext>
            </a:extLst>
          </p:cNvPr>
          <p:cNvSpPr/>
          <p:nvPr/>
        </p:nvSpPr>
        <p:spPr>
          <a:xfrm>
            <a:off x="5509730" y="4581129"/>
            <a:ext cx="370247" cy="288032"/>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1" name="Triangle 20">
            <a:extLst>
              <a:ext uri="{FF2B5EF4-FFF2-40B4-BE49-F238E27FC236}">
                <a16:creationId xmlns:a16="http://schemas.microsoft.com/office/drawing/2014/main" id="{70E96959-B507-8B40-A788-C51D1F21EA74}"/>
              </a:ext>
            </a:extLst>
          </p:cNvPr>
          <p:cNvSpPr/>
          <p:nvPr/>
        </p:nvSpPr>
        <p:spPr>
          <a:xfrm>
            <a:off x="6105152" y="4604649"/>
            <a:ext cx="370247" cy="288032"/>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 name="Triangle 21">
            <a:extLst>
              <a:ext uri="{FF2B5EF4-FFF2-40B4-BE49-F238E27FC236}">
                <a16:creationId xmlns:a16="http://schemas.microsoft.com/office/drawing/2014/main" id="{D21ECFA8-F13E-1046-927C-19A2CB1132E2}"/>
              </a:ext>
            </a:extLst>
          </p:cNvPr>
          <p:cNvSpPr/>
          <p:nvPr/>
        </p:nvSpPr>
        <p:spPr>
          <a:xfrm>
            <a:off x="5792991" y="4189104"/>
            <a:ext cx="370247" cy="288032"/>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 name="Hexagon 2">
            <a:extLst>
              <a:ext uri="{FF2B5EF4-FFF2-40B4-BE49-F238E27FC236}">
                <a16:creationId xmlns:a16="http://schemas.microsoft.com/office/drawing/2014/main" id="{15D2D6E2-45B0-2571-CD5C-8AD413FF31F1}"/>
              </a:ext>
            </a:extLst>
          </p:cNvPr>
          <p:cNvSpPr/>
          <p:nvPr/>
        </p:nvSpPr>
        <p:spPr>
          <a:xfrm>
            <a:off x="5775768" y="1923753"/>
            <a:ext cx="475253" cy="403432"/>
          </a:xfrm>
          <a:prstGeom prst="hexagon">
            <a:avLst/>
          </a:prstGeom>
          <a:solidFill>
            <a:srgbClr val="E3CB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Tree>
    <p:extLst>
      <p:ext uri="{BB962C8B-B14F-4D97-AF65-F5344CB8AC3E}">
        <p14:creationId xmlns:p14="http://schemas.microsoft.com/office/powerpoint/2010/main" val="3140128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31BE-935B-FB43-81EB-27BA21EDA4F6}"/>
              </a:ext>
            </a:extLst>
          </p:cNvPr>
          <p:cNvSpPr>
            <a:spLocks noGrp="1"/>
          </p:cNvSpPr>
          <p:nvPr>
            <p:ph type="title"/>
          </p:nvPr>
        </p:nvSpPr>
        <p:spPr/>
        <p:txBody>
          <a:bodyPr/>
          <a:lstStyle/>
          <a:p>
            <a:r>
              <a:rPr lang="en-GB" noProof="0" dirty="0"/>
              <a:t>Data/sample representation</a:t>
            </a:r>
          </a:p>
        </p:txBody>
      </p:sp>
      <p:sp>
        <p:nvSpPr>
          <p:cNvPr id="3" name="Slide Number Placeholder 2">
            <a:extLst>
              <a:ext uri="{FF2B5EF4-FFF2-40B4-BE49-F238E27FC236}">
                <a16:creationId xmlns:a16="http://schemas.microsoft.com/office/drawing/2014/main" id="{A9BFC29A-880A-B841-85CD-C0C0DE50D01D}"/>
              </a:ext>
            </a:extLst>
          </p:cNvPr>
          <p:cNvSpPr>
            <a:spLocks noGrp="1"/>
          </p:cNvSpPr>
          <p:nvPr>
            <p:ph type="sldNum" sz="quarter" idx="12"/>
          </p:nvPr>
        </p:nvSpPr>
        <p:spPr/>
        <p:txBody>
          <a:bodyPr/>
          <a:lstStyle/>
          <a:p>
            <a:fld id="{BB98F552-A29D-2D4E-8192-F20670493719}" type="slidenum">
              <a:rPr lang="en-GB" noProof="0" smtClean="0"/>
              <a:pPr/>
              <a:t>18</a:t>
            </a:fld>
            <a:endParaRPr lang="en-GB" noProof="0" dirty="0"/>
          </a:p>
        </p:txBody>
      </p:sp>
      <p:pic>
        <p:nvPicPr>
          <p:cNvPr id="5" name="Picture 4" descr="Chart, scatter chart&#10;&#10;Description automatically generated">
            <a:extLst>
              <a:ext uri="{FF2B5EF4-FFF2-40B4-BE49-F238E27FC236}">
                <a16:creationId xmlns:a16="http://schemas.microsoft.com/office/drawing/2014/main" id="{2BF89383-906E-6E4D-8614-DBA299E0D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10" y="1819462"/>
            <a:ext cx="4169093" cy="2330822"/>
          </a:xfrm>
          <a:prstGeom prst="rect">
            <a:avLst/>
          </a:prstGeom>
        </p:spPr>
      </p:pic>
      <p:pic>
        <p:nvPicPr>
          <p:cNvPr id="7" name="Picture 6" descr="Chart, scatter chart&#10;&#10;Description automatically generated">
            <a:extLst>
              <a:ext uri="{FF2B5EF4-FFF2-40B4-BE49-F238E27FC236}">
                <a16:creationId xmlns:a16="http://schemas.microsoft.com/office/drawing/2014/main" id="{60E8BE6B-E68D-8948-A36A-08413B7B2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737929"/>
            <a:ext cx="4103749" cy="2493888"/>
          </a:xfrm>
          <a:prstGeom prst="rect">
            <a:avLst/>
          </a:prstGeom>
        </p:spPr>
      </p:pic>
      <p:sp>
        <p:nvSpPr>
          <p:cNvPr id="8" name="TextBox 7">
            <a:extLst>
              <a:ext uri="{FF2B5EF4-FFF2-40B4-BE49-F238E27FC236}">
                <a16:creationId xmlns:a16="http://schemas.microsoft.com/office/drawing/2014/main" id="{F2BB4A9D-6BE8-C543-846F-C984395D5DD4}"/>
              </a:ext>
            </a:extLst>
          </p:cNvPr>
          <p:cNvSpPr txBox="1"/>
          <p:nvPr/>
        </p:nvSpPr>
        <p:spPr>
          <a:xfrm>
            <a:off x="1857588" y="5880568"/>
            <a:ext cx="971741" cy="369332"/>
          </a:xfrm>
          <a:prstGeom prst="rect">
            <a:avLst/>
          </a:prstGeom>
          <a:noFill/>
        </p:spPr>
        <p:txBody>
          <a:bodyPr wrap="none" rtlCol="0">
            <a:spAutoFit/>
          </a:bodyPr>
          <a:lstStyle/>
          <a:p>
            <a:r>
              <a:rPr lang="en-GB" noProof="0" dirty="0">
                <a:latin typeface="Gill Sans MT" panose="020B0502020104020203" pitchFamily="34" charset="77"/>
              </a:rPr>
              <a:t>&lt;</a:t>
            </a:r>
            <a:r>
              <a:rPr lang="en-GB" noProof="0" dirty="0">
                <a:latin typeface="Gill Sans MT" panose="020B0502020104020203" pitchFamily="34" charset="77"/>
                <a:hlinkClick r:id="rId4"/>
              </a:rPr>
              <a:t>Code</a:t>
            </a:r>
            <a:r>
              <a:rPr lang="en-GB" noProof="0" dirty="0">
                <a:latin typeface="Gill Sans MT" panose="020B0502020104020203" pitchFamily="34" charset="77"/>
              </a:rPr>
              <a:t>&gt;</a:t>
            </a:r>
          </a:p>
        </p:txBody>
      </p:sp>
      <p:pic>
        <p:nvPicPr>
          <p:cNvPr id="11" name="Picture 2" descr="The MathWorks Logo is an Eigenfunction of the Wave Equation - MATLAB &amp;  Simulink">
            <a:extLst>
              <a:ext uri="{FF2B5EF4-FFF2-40B4-BE49-F238E27FC236}">
                <a16:creationId xmlns:a16="http://schemas.microsoft.com/office/drawing/2014/main" id="{4F4A9B6E-5CAE-F64E-831B-158C1764AD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2293" y="5831887"/>
            <a:ext cx="534851" cy="467370"/>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descr="Logo, python icon - Free download on Iconfinder">
            <a:extLst>
              <a:ext uri="{FF2B5EF4-FFF2-40B4-BE49-F238E27FC236}">
                <a16:creationId xmlns:a16="http://schemas.microsoft.com/office/drawing/2014/main" id="{A0D9FD97-3DCF-5E41-BEFF-D594654C4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5364" y="5880905"/>
            <a:ext cx="418351" cy="4183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Text&#10;&#10;Description automatically generated">
            <a:extLst>
              <a:ext uri="{FF2B5EF4-FFF2-40B4-BE49-F238E27FC236}">
                <a16:creationId xmlns:a16="http://schemas.microsoft.com/office/drawing/2014/main" id="{64C3B834-A464-25CA-BBD0-F27B97A69A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9980" y="4302397"/>
            <a:ext cx="2026920" cy="1402080"/>
          </a:xfrm>
          <a:prstGeom prst="rect">
            <a:avLst/>
          </a:prstGeom>
        </p:spPr>
      </p:pic>
      <p:sp>
        <p:nvSpPr>
          <p:cNvPr id="12" name="TextBox 11">
            <a:extLst>
              <a:ext uri="{FF2B5EF4-FFF2-40B4-BE49-F238E27FC236}">
                <a16:creationId xmlns:a16="http://schemas.microsoft.com/office/drawing/2014/main" id="{B9E841AC-676D-2256-8705-9B537584666F}"/>
              </a:ext>
            </a:extLst>
          </p:cNvPr>
          <p:cNvSpPr txBox="1"/>
          <p:nvPr/>
        </p:nvSpPr>
        <p:spPr>
          <a:xfrm>
            <a:off x="3439719" y="4597172"/>
            <a:ext cx="633507" cy="387798"/>
          </a:xfrm>
          <a:prstGeom prst="rect">
            <a:avLst/>
          </a:prstGeom>
          <a:noFill/>
        </p:spPr>
        <p:txBody>
          <a:bodyPr wrap="none" rtlCol="0">
            <a:spAutoFit/>
          </a:bodyPr>
          <a:lstStyle/>
          <a:p>
            <a:r>
              <a:rPr lang="en-GB" sz="1920" noProof="0" dirty="0">
                <a:latin typeface="Helvetica Neue" panose="02000503000000020004" pitchFamily="2" charset="0"/>
                <a:ea typeface="Helvetica Neue" panose="02000503000000020004" pitchFamily="2" charset="0"/>
                <a:cs typeface="Helvetica Neue" panose="02000503000000020004" pitchFamily="2" charset="0"/>
              </a:rPr>
              <a:t>(</a:t>
            </a:r>
            <a:r>
              <a:rPr lang="en-GB" sz="1920" noProof="0" dirty="0" err="1">
                <a:latin typeface="Helvetica Neue" panose="02000503000000020004" pitchFamily="2" charset="0"/>
                <a:ea typeface="Helvetica Neue" panose="02000503000000020004" pitchFamily="2" charset="0"/>
                <a:cs typeface="Helvetica Neue" panose="02000503000000020004" pitchFamily="2" charset="0"/>
              </a:rPr>
              <a:t>x,y</a:t>
            </a:r>
            <a:r>
              <a:rPr lang="en-GB" sz="1920" noProof="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5" name="TextBox 14">
            <a:extLst>
              <a:ext uri="{FF2B5EF4-FFF2-40B4-BE49-F238E27FC236}">
                <a16:creationId xmlns:a16="http://schemas.microsoft.com/office/drawing/2014/main" id="{00094813-6842-C42F-1EFB-F31CBE8C93BD}"/>
              </a:ext>
            </a:extLst>
          </p:cNvPr>
          <p:cNvSpPr txBox="1"/>
          <p:nvPr/>
        </p:nvSpPr>
        <p:spPr>
          <a:xfrm>
            <a:off x="1847528" y="6438174"/>
            <a:ext cx="3832135" cy="230832"/>
          </a:xfrm>
          <a:prstGeom prst="rect">
            <a:avLst/>
          </a:prstGeom>
          <a:noFill/>
        </p:spPr>
        <p:txBody>
          <a:bodyPr wrap="square">
            <a:spAutoFit/>
          </a:bodyPr>
          <a:lstStyle/>
          <a:p>
            <a:r>
              <a:rPr lang="en-GB" sz="900" noProof="0" dirty="0">
                <a:latin typeface="Gill Sans MT" panose="020B0502020104020203" pitchFamily="34" charset="77"/>
              </a:rPr>
              <a:t>https://</a:t>
            </a:r>
            <a:r>
              <a:rPr lang="en-GB" sz="900" noProof="0" dirty="0" err="1">
                <a:latin typeface="Gill Sans MT" panose="020B0502020104020203" pitchFamily="34" charset="77"/>
              </a:rPr>
              <a:t>github.com</a:t>
            </a:r>
            <a:r>
              <a:rPr lang="en-GB" sz="900" noProof="0" dirty="0">
                <a:latin typeface="Gill Sans MT" panose="020B0502020104020203" pitchFamily="34" charset="77"/>
              </a:rPr>
              <a:t>/</a:t>
            </a:r>
            <a:r>
              <a:rPr lang="en-GB" sz="900" noProof="0" dirty="0" err="1">
                <a:latin typeface="Gill Sans MT" panose="020B0502020104020203" pitchFamily="34" charset="77"/>
              </a:rPr>
              <a:t>PBarnaghi</a:t>
            </a:r>
            <a:r>
              <a:rPr lang="en-GB" sz="900" noProof="0" dirty="0">
                <a:latin typeface="Gill Sans MT" panose="020B0502020104020203" pitchFamily="34" charset="77"/>
              </a:rPr>
              <a:t>/Basic-ML-Code</a:t>
            </a:r>
          </a:p>
        </p:txBody>
      </p:sp>
    </p:spTree>
    <p:extLst>
      <p:ext uri="{BB962C8B-B14F-4D97-AF65-F5344CB8AC3E}">
        <p14:creationId xmlns:p14="http://schemas.microsoft.com/office/powerpoint/2010/main" val="1200646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4BECAC-2A23-4F5B-5D57-20D5EDE11EEF}"/>
              </a:ext>
            </a:extLst>
          </p:cNvPr>
          <p:cNvSpPr>
            <a:spLocks noGrp="1"/>
          </p:cNvSpPr>
          <p:nvPr>
            <p:ph type="title"/>
          </p:nvPr>
        </p:nvSpPr>
        <p:spPr/>
        <p:txBody>
          <a:bodyPr/>
          <a:lstStyle/>
          <a:p>
            <a:r>
              <a:rPr lang="en-GB" noProof="0" dirty="0"/>
              <a:t>Machine Learning: looking back, moving forward</a:t>
            </a:r>
          </a:p>
        </p:txBody>
      </p:sp>
      <p:sp>
        <p:nvSpPr>
          <p:cNvPr id="2" name="Slide Number Placeholder 1">
            <a:extLst>
              <a:ext uri="{FF2B5EF4-FFF2-40B4-BE49-F238E27FC236}">
                <a16:creationId xmlns:a16="http://schemas.microsoft.com/office/drawing/2014/main" id="{CA622130-2E85-A044-9809-16D53F418E46}"/>
              </a:ext>
            </a:extLst>
          </p:cNvPr>
          <p:cNvSpPr>
            <a:spLocks noGrp="1"/>
          </p:cNvSpPr>
          <p:nvPr>
            <p:ph type="sldNum" sz="quarter" idx="12"/>
          </p:nvPr>
        </p:nvSpPr>
        <p:spPr/>
        <p:txBody>
          <a:bodyPr/>
          <a:lstStyle/>
          <a:p>
            <a:pPr>
              <a:defRPr/>
            </a:pPr>
            <a:fld id="{231A398C-73A1-C442-A568-B5EA2DAA35F9}" type="slidenum">
              <a:rPr lang="en-GB" noProof="0" smtClean="0"/>
              <a:pPr>
                <a:defRPr/>
              </a:pPr>
              <a:t>19</a:t>
            </a:fld>
            <a:endParaRPr lang="en-GB" noProof="0" dirty="0"/>
          </a:p>
        </p:txBody>
      </p:sp>
      <p:pic>
        <p:nvPicPr>
          <p:cNvPr id="4" name="Picture 3" descr="A screenshot of a computer game&#10;&#10;Description automatically generated">
            <a:extLst>
              <a:ext uri="{FF2B5EF4-FFF2-40B4-BE49-F238E27FC236}">
                <a16:creationId xmlns:a16="http://schemas.microsoft.com/office/drawing/2014/main" id="{F91B3381-B0F5-5514-A8C3-51231384D5C0}"/>
              </a:ext>
            </a:extLst>
          </p:cNvPr>
          <p:cNvPicPr>
            <a:picLocks noChangeAspect="1"/>
          </p:cNvPicPr>
          <p:nvPr/>
        </p:nvPicPr>
        <p:blipFill rotWithShape="1">
          <a:blip r:embed="rId2"/>
          <a:srcRect t="12606" b="6129"/>
          <a:stretch/>
        </p:blipFill>
        <p:spPr>
          <a:xfrm>
            <a:off x="1055440" y="1050051"/>
            <a:ext cx="9360251" cy="5324655"/>
          </a:xfrm>
          <a:prstGeom prst="rect">
            <a:avLst/>
          </a:prstGeom>
        </p:spPr>
      </p:pic>
      <p:sp>
        <p:nvSpPr>
          <p:cNvPr id="3" name="Rectangle 2">
            <a:extLst>
              <a:ext uri="{FF2B5EF4-FFF2-40B4-BE49-F238E27FC236}">
                <a16:creationId xmlns:a16="http://schemas.microsoft.com/office/drawing/2014/main" id="{C393B65F-B4AB-DC54-6CE6-DC7DEAF9F81E}"/>
              </a:ext>
            </a:extLst>
          </p:cNvPr>
          <p:cNvSpPr/>
          <p:nvPr/>
        </p:nvSpPr>
        <p:spPr>
          <a:xfrm>
            <a:off x="4539727" y="3657600"/>
            <a:ext cx="376518" cy="2259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Tree>
    <p:extLst>
      <p:ext uri="{BB962C8B-B14F-4D97-AF65-F5344CB8AC3E}">
        <p14:creationId xmlns:p14="http://schemas.microsoft.com/office/powerpoint/2010/main" val="2695791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noProof="0" smtClean="0"/>
              <a:pPr>
                <a:defRPr/>
              </a:pPr>
              <a:t>2</a:t>
            </a:fld>
            <a:endParaRPr lang="en-GB" noProof="0" dirty="0"/>
          </a:p>
        </p:txBody>
      </p:sp>
      <p:sp>
        <p:nvSpPr>
          <p:cNvPr id="3" name="Rectangle 2">
            <a:extLst>
              <a:ext uri="{FF2B5EF4-FFF2-40B4-BE49-F238E27FC236}">
                <a16:creationId xmlns:a16="http://schemas.microsoft.com/office/drawing/2014/main" id="{E90831DD-D3A6-284C-87C1-815982C863B2}"/>
              </a:ext>
            </a:extLst>
          </p:cNvPr>
          <p:cNvSpPr/>
          <p:nvPr/>
        </p:nvSpPr>
        <p:spPr>
          <a:xfrm>
            <a:off x="1170653" y="709284"/>
            <a:ext cx="6264696" cy="4893647"/>
          </a:xfrm>
          <a:prstGeom prst="rect">
            <a:avLst/>
          </a:prstGeom>
        </p:spPr>
        <p:txBody>
          <a:bodyPr wrap="square">
            <a:spAutoFit/>
          </a:bodyPr>
          <a:lstStyle/>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Yaté</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Yaté</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Yotó</a:t>
            </a:r>
            <a:r>
              <a:rPr lang="en-GB" sz="2400" i="1" noProof="0" dirty="0">
                <a:solidFill>
                  <a:srgbClr val="2F2E2C"/>
                </a:solidFill>
                <a:latin typeface="Gill Sans MT" panose="020B0502020104020203" pitchFamily="34" charset="77"/>
              </a:rPr>
              <a:t>.</a:t>
            </a:r>
            <a:r>
              <a:rPr lang="en-GB" sz="2400" noProof="0" dirty="0">
                <a:solidFill>
                  <a:srgbClr val="2F2E2C"/>
                </a:solidFill>
                <a:latin typeface="Gill Sans MT" panose="020B0502020104020203" pitchFamily="34" charset="77"/>
              </a:rPr>
              <a:t> </a:t>
            </a:r>
            <a:br>
              <a:rPr lang="en-GB" sz="1440" noProof="0" dirty="0">
                <a:solidFill>
                  <a:srgbClr val="2F2E2C"/>
                </a:solidFill>
                <a:latin typeface="Gill Sans MT" panose="020B0502020104020203" pitchFamily="34" charset="77"/>
              </a:rPr>
            </a:br>
            <a:r>
              <a:rPr lang="en-GB" sz="1440" noProof="0" dirty="0">
                <a:solidFill>
                  <a:srgbClr val="2F2E2C"/>
                </a:solidFill>
                <a:latin typeface="Gill Sans MT" panose="020B0502020104020203" pitchFamily="34" charset="77"/>
              </a:rPr>
              <a:t>(SUBTITLE: “I have come for the bounty on this Wookiee.”)</a:t>
            </a:r>
          </a:p>
          <a:p>
            <a:endParaRPr lang="en-GB" sz="1440" i="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i="1" noProof="0" dirty="0">
                <a:solidFill>
                  <a:srgbClr val="2F2E2C"/>
                </a:solidFill>
                <a:latin typeface="Gill Sans MT" panose="020B0502020104020203" pitchFamily="34" charset="77"/>
              </a:rPr>
              <a:t>relays this message and Jabba says he’ll offer 25,000 for Chewie.</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Yotó</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Yotó</a:t>
            </a:r>
            <a:r>
              <a:rPr lang="en-GB" sz="1440" i="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(SUBTITLE: “50,000, no less.”)</a:t>
            </a:r>
          </a:p>
          <a:p>
            <a:r>
              <a:rPr lang="en-GB" sz="1440" i="1" noProof="0" dirty="0">
                <a:latin typeface="Gill Sans MT" panose="020B0502020104020203" pitchFamily="34" charset="77"/>
              </a:rPr>
              <a:t>C-3PO</a:t>
            </a:r>
            <a:r>
              <a:rPr lang="en-GB" sz="1440" i="1" noProof="0" dirty="0">
                <a:solidFill>
                  <a:srgbClr val="2F2E2C"/>
                </a:solidFill>
                <a:latin typeface="Gill Sans MT" panose="020B0502020104020203" pitchFamily="34" charset="77"/>
              </a:rPr>
              <a:t> relays this message and Jabba asks why he should pay so much.</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Eí</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yóto</a:t>
            </a:r>
            <a:r>
              <a:rPr lang="en-GB" sz="2400" i="1" noProof="0" dirty="0">
                <a:solidFill>
                  <a:srgbClr val="2F2E2C"/>
                </a:solidFill>
                <a:latin typeface="Gill Sans MT" panose="020B0502020104020203" pitchFamily="34" charset="77"/>
              </a:rPr>
              <a:t>.</a:t>
            </a:r>
            <a:endParaRPr lang="en-GB" sz="2400" noProof="0" dirty="0">
              <a:solidFill>
                <a:srgbClr val="2F2E2C"/>
              </a:solidFill>
              <a:latin typeface="Gill Sans MT" panose="020B0502020104020203" pitchFamily="34" charset="77"/>
            </a:endParaRPr>
          </a:p>
          <a:p>
            <a:r>
              <a:rPr lang="en-GB" sz="1440" i="1" noProof="0" dirty="0">
                <a:solidFill>
                  <a:srgbClr val="2F2E2C"/>
                </a:solidFill>
                <a:latin typeface="Gill Sans MT" panose="020B0502020104020203" pitchFamily="34" charset="77"/>
              </a:rPr>
              <a:t>The above isn’t subtitled, but Leia pulls out a bomb and activates it.</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b="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Because he’s holding a thermal detonator!</a:t>
            </a:r>
          </a:p>
          <a:p>
            <a:r>
              <a:rPr lang="en-GB" sz="1440" i="1" noProof="0" dirty="0">
                <a:solidFill>
                  <a:srgbClr val="2F2E2C"/>
                </a:solidFill>
                <a:latin typeface="Gill Sans MT" panose="020B0502020104020203" pitchFamily="34" charset="77"/>
              </a:rPr>
              <a:t>Jabba is impressed by this and offers 35,000.</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Yató</a:t>
            </a:r>
            <a:r>
              <a:rPr lang="en-GB" sz="2400" i="1" noProof="0" dirty="0">
                <a:solidFill>
                  <a:srgbClr val="2F2E2C"/>
                </a:solidFill>
                <a:latin typeface="Gill Sans MT" panose="020B0502020104020203" pitchFamily="34" charset="77"/>
              </a:rPr>
              <a:t> cha.</a:t>
            </a:r>
            <a:endParaRPr lang="en-GB" sz="2400" noProof="0" dirty="0">
              <a:solidFill>
                <a:srgbClr val="2F2E2C"/>
              </a:solidFill>
              <a:latin typeface="Gill Sans MT" panose="020B0502020104020203" pitchFamily="34" charset="77"/>
            </a:endParaRPr>
          </a:p>
          <a:p>
            <a:r>
              <a:rPr lang="en-GB" sz="1440" i="1" noProof="0" dirty="0">
                <a:solidFill>
                  <a:srgbClr val="2F2E2C"/>
                </a:solidFill>
                <a:latin typeface="Gill Sans MT" panose="020B0502020104020203" pitchFamily="34" charset="77"/>
              </a:rPr>
              <a:t>The above isn’t subtitled, but Leia deactivates the bomb and puts it away.</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b="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He agrees.</a:t>
            </a:r>
          </a:p>
          <a:p>
            <a:r>
              <a:rPr lang="en-GB" sz="1440" i="1" noProof="0" dirty="0">
                <a:solidFill>
                  <a:srgbClr val="2F2E2C"/>
                </a:solidFill>
                <a:latin typeface="Gill Sans MT" panose="020B0502020104020203" pitchFamily="34" charset="77"/>
              </a:rPr>
              <a:t>Order is restored.</a:t>
            </a:r>
            <a:endParaRPr lang="en-GB" sz="1680" noProof="0" dirty="0">
              <a:solidFill>
                <a:srgbClr val="2F2E2C"/>
              </a:solidFill>
              <a:latin typeface="Gill Sans MT" panose="020B0502020104020203" pitchFamily="34" charset="77"/>
            </a:endParaRPr>
          </a:p>
        </p:txBody>
      </p:sp>
      <p:pic>
        <p:nvPicPr>
          <p:cNvPr id="4" name="Picture 3">
            <a:extLst>
              <a:ext uri="{FF2B5EF4-FFF2-40B4-BE49-F238E27FC236}">
                <a16:creationId xmlns:a16="http://schemas.microsoft.com/office/drawing/2014/main" id="{2258D4A6-0359-4641-AF00-DCE6858906AE}"/>
              </a:ext>
            </a:extLst>
          </p:cNvPr>
          <p:cNvPicPr>
            <a:picLocks noChangeAspect="1"/>
          </p:cNvPicPr>
          <p:nvPr/>
        </p:nvPicPr>
        <p:blipFill>
          <a:blip r:embed="rId2"/>
          <a:stretch>
            <a:fillRect/>
          </a:stretch>
        </p:blipFill>
        <p:spPr>
          <a:xfrm>
            <a:off x="8976320" y="960435"/>
            <a:ext cx="2397562" cy="2996952"/>
          </a:xfrm>
          <a:prstGeom prst="rect">
            <a:avLst/>
          </a:prstGeom>
        </p:spPr>
      </p:pic>
      <p:pic>
        <p:nvPicPr>
          <p:cNvPr id="5" name="Picture 4">
            <a:extLst>
              <a:ext uri="{FF2B5EF4-FFF2-40B4-BE49-F238E27FC236}">
                <a16:creationId xmlns:a16="http://schemas.microsoft.com/office/drawing/2014/main" id="{6FA8A3BE-38BB-1448-ADBC-8C2727A877F4}"/>
              </a:ext>
            </a:extLst>
          </p:cNvPr>
          <p:cNvPicPr>
            <a:picLocks noChangeAspect="1"/>
          </p:cNvPicPr>
          <p:nvPr/>
        </p:nvPicPr>
        <p:blipFill>
          <a:blip r:embed="rId3"/>
          <a:stretch>
            <a:fillRect/>
          </a:stretch>
        </p:blipFill>
        <p:spPr>
          <a:xfrm>
            <a:off x="8976321" y="4333346"/>
            <a:ext cx="2404948" cy="1350724"/>
          </a:xfrm>
          <a:prstGeom prst="rect">
            <a:avLst/>
          </a:prstGeom>
        </p:spPr>
      </p:pic>
      <p:sp>
        <p:nvSpPr>
          <p:cNvPr id="6" name="Rectangle 5">
            <a:extLst>
              <a:ext uri="{FF2B5EF4-FFF2-40B4-BE49-F238E27FC236}">
                <a16:creationId xmlns:a16="http://schemas.microsoft.com/office/drawing/2014/main" id="{BE266B1E-5E8F-E99D-4CD2-8D02AFAFDC3D}"/>
              </a:ext>
            </a:extLst>
          </p:cNvPr>
          <p:cNvSpPr/>
          <p:nvPr/>
        </p:nvSpPr>
        <p:spPr>
          <a:xfrm>
            <a:off x="1170653" y="6256657"/>
            <a:ext cx="9591466" cy="261610"/>
          </a:xfrm>
          <a:prstGeom prst="rect">
            <a:avLst/>
          </a:prstGeom>
        </p:spPr>
        <p:txBody>
          <a:bodyPr wrap="square">
            <a:spAutoFit/>
          </a:bodyPr>
          <a:lstStyle/>
          <a:p>
            <a:r>
              <a:rPr lang="en-GB" sz="1100" noProof="0" dirty="0">
                <a:latin typeface="Gill Sans MT" panose="020B0502020104020203" pitchFamily="34" charset="77"/>
              </a:rPr>
              <a:t>Adapted from: The Art of Language Invention: From Horse-Lords to Dark Elves, The Words Behind World-Building, by David J. Peterson, Penguin, 2015. </a:t>
            </a:r>
          </a:p>
        </p:txBody>
      </p:sp>
    </p:spTree>
    <p:extLst>
      <p:ext uri="{BB962C8B-B14F-4D97-AF65-F5344CB8AC3E}">
        <p14:creationId xmlns:p14="http://schemas.microsoft.com/office/powerpoint/2010/main" val="2014878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FFF9-B82E-C9CD-3481-9ED041779A52}"/>
              </a:ext>
            </a:extLst>
          </p:cNvPr>
          <p:cNvSpPr>
            <a:spLocks noGrp="1"/>
          </p:cNvSpPr>
          <p:nvPr>
            <p:ph type="title"/>
          </p:nvPr>
        </p:nvSpPr>
        <p:spPr/>
        <p:txBody>
          <a:bodyPr/>
          <a:lstStyle/>
          <a:p>
            <a:r>
              <a:rPr lang="en-GB" noProof="0" dirty="0"/>
              <a:t>What you are going to learn in this module</a:t>
            </a:r>
          </a:p>
        </p:txBody>
      </p:sp>
      <p:sp>
        <p:nvSpPr>
          <p:cNvPr id="3" name="Content Placeholder 2">
            <a:extLst>
              <a:ext uri="{FF2B5EF4-FFF2-40B4-BE49-F238E27FC236}">
                <a16:creationId xmlns:a16="http://schemas.microsoft.com/office/drawing/2014/main" id="{F5B2EB95-C049-7C52-674F-C78FEDB047DF}"/>
              </a:ext>
            </a:extLst>
          </p:cNvPr>
          <p:cNvSpPr>
            <a:spLocks noGrp="1"/>
          </p:cNvSpPr>
          <p:nvPr>
            <p:ph idx="1"/>
          </p:nvPr>
        </p:nvSpPr>
        <p:spPr/>
        <p:txBody>
          <a:bodyPr/>
          <a:lstStyle/>
          <a:p>
            <a:r>
              <a:rPr lang="en-GB" dirty="0"/>
              <a:t>Core Concepts</a:t>
            </a:r>
          </a:p>
          <a:p>
            <a:pPr lvl="1"/>
            <a:r>
              <a:rPr lang="en-GB" sz="2400" dirty="0"/>
              <a:t>Principles of machine learning models</a:t>
            </a:r>
          </a:p>
          <a:p>
            <a:pPr lvl="1"/>
            <a:r>
              <a:rPr lang="en-GB" sz="2400" dirty="0"/>
              <a:t>Designing ML models for neuroscience and medical applications</a:t>
            </a:r>
          </a:p>
          <a:p>
            <a:pPr marL="457182" lvl="1" indent="0">
              <a:buNone/>
            </a:pPr>
            <a:endParaRPr lang="en-GB" sz="2400" dirty="0"/>
          </a:p>
          <a:p>
            <a:r>
              <a:rPr lang="en-GB" dirty="0"/>
              <a:t>Hands-On Skills</a:t>
            </a:r>
          </a:p>
          <a:p>
            <a:pPr lvl="1"/>
            <a:r>
              <a:rPr lang="en-GB" sz="2400" dirty="0"/>
              <a:t>Select suitable models for specific tasks</a:t>
            </a:r>
          </a:p>
          <a:p>
            <a:pPr lvl="1"/>
            <a:r>
              <a:rPr lang="en-GB" sz="2400" dirty="0"/>
              <a:t>Design machine learning experiments</a:t>
            </a:r>
          </a:p>
          <a:p>
            <a:pPr lvl="1"/>
            <a:r>
              <a:rPr lang="en-GB" sz="2400" dirty="0"/>
              <a:t>Apply appropriate metrics to evaluate models</a:t>
            </a:r>
          </a:p>
          <a:p>
            <a:pPr lvl="1"/>
            <a:r>
              <a:rPr lang="en-GB" sz="2400" dirty="0"/>
              <a:t>Detect and address common issues (e.g., overfitting, underfitting)</a:t>
            </a:r>
          </a:p>
          <a:p>
            <a:pPr lvl="1"/>
            <a:r>
              <a:rPr lang="en-GB" sz="2400" dirty="0"/>
              <a:t>Evaluate potential bias and fairness in models and their outcomes</a:t>
            </a:r>
          </a:p>
          <a:p>
            <a:pPr marL="0" indent="0">
              <a:buNone/>
            </a:pPr>
            <a:endParaRPr lang="en-GB" sz="2160" noProof="0" dirty="0"/>
          </a:p>
        </p:txBody>
      </p:sp>
      <p:sp>
        <p:nvSpPr>
          <p:cNvPr id="4" name="Slide Number Placeholder 3">
            <a:extLst>
              <a:ext uri="{FF2B5EF4-FFF2-40B4-BE49-F238E27FC236}">
                <a16:creationId xmlns:a16="http://schemas.microsoft.com/office/drawing/2014/main" id="{AB795DF0-E545-4A4D-B39F-882E9F9957B2}"/>
              </a:ext>
            </a:extLst>
          </p:cNvPr>
          <p:cNvSpPr>
            <a:spLocks noGrp="1"/>
          </p:cNvSpPr>
          <p:nvPr>
            <p:ph type="sldNum" sz="quarter" idx="12"/>
          </p:nvPr>
        </p:nvSpPr>
        <p:spPr/>
        <p:txBody>
          <a:bodyPr/>
          <a:lstStyle/>
          <a:p>
            <a:fld id="{44E22EE9-B8A0-0641-9265-052CFE9B95A7}" type="slidenum">
              <a:rPr lang="en-GB" noProof="0" smtClean="0"/>
              <a:pPr/>
              <a:t>20</a:t>
            </a:fld>
            <a:endParaRPr lang="en-GB" noProof="0" dirty="0"/>
          </a:p>
        </p:txBody>
      </p:sp>
    </p:spTree>
    <p:extLst>
      <p:ext uri="{BB962C8B-B14F-4D97-AF65-F5344CB8AC3E}">
        <p14:creationId xmlns:p14="http://schemas.microsoft.com/office/powerpoint/2010/main" val="390906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BCAD-9F55-0CAD-E513-164F139475C3}"/>
              </a:ext>
            </a:extLst>
          </p:cNvPr>
          <p:cNvSpPr>
            <a:spLocks noGrp="1"/>
          </p:cNvSpPr>
          <p:nvPr>
            <p:ph type="title"/>
          </p:nvPr>
        </p:nvSpPr>
        <p:spPr/>
        <p:txBody>
          <a:bodyPr/>
          <a:lstStyle/>
          <a:p>
            <a:r>
              <a:rPr lang="en-GB" noProof="0" dirty="0"/>
              <a:t>By the end of this module</a:t>
            </a:r>
          </a:p>
        </p:txBody>
      </p:sp>
      <p:sp>
        <p:nvSpPr>
          <p:cNvPr id="3" name="Content Placeholder 2">
            <a:extLst>
              <a:ext uri="{FF2B5EF4-FFF2-40B4-BE49-F238E27FC236}">
                <a16:creationId xmlns:a16="http://schemas.microsoft.com/office/drawing/2014/main" id="{42404FBA-BE6C-26E8-F04F-E32A1976F14F}"/>
              </a:ext>
            </a:extLst>
          </p:cNvPr>
          <p:cNvSpPr>
            <a:spLocks noGrp="1"/>
          </p:cNvSpPr>
          <p:nvPr>
            <p:ph idx="1"/>
          </p:nvPr>
        </p:nvSpPr>
        <p:spPr/>
        <p:txBody>
          <a:bodyPr/>
          <a:lstStyle/>
          <a:p>
            <a:r>
              <a:rPr lang="en-GB" noProof="0" dirty="0"/>
              <a:t>You should be able to:</a:t>
            </a:r>
          </a:p>
          <a:p>
            <a:pPr lvl="1"/>
            <a:r>
              <a:rPr lang="en-GB" sz="2400" noProof="0" dirty="0">
                <a:ea typeface="ＭＳ Ｐゴシック" charset="0"/>
              </a:rPr>
              <a:t>Construct machine learning experiments</a:t>
            </a:r>
          </a:p>
          <a:p>
            <a:pPr lvl="1"/>
            <a:r>
              <a:rPr lang="en-GB" sz="2400" noProof="0" dirty="0">
                <a:ea typeface="ＭＳ Ｐゴシック" charset="0"/>
              </a:rPr>
              <a:t>Create and run different probabilistic/statistical learning and deep learning models</a:t>
            </a:r>
          </a:p>
          <a:p>
            <a:pPr lvl="1"/>
            <a:r>
              <a:rPr lang="en-GB" sz="2400" noProof="0" dirty="0">
                <a:ea typeface="ＭＳ Ｐゴシック" charset="0"/>
              </a:rPr>
              <a:t>Read and interpret existing works and assess their applicability/validity [to different use cases]</a:t>
            </a:r>
          </a:p>
          <a:p>
            <a:pPr lvl="1"/>
            <a:r>
              <a:rPr lang="en-GB" sz="2400" noProof="0" dirty="0">
                <a:ea typeface="ＭＳ Ｐゴシック" charset="0"/>
              </a:rPr>
              <a:t>Be familiar with common concepts such as training/test, cross-validation, </a:t>
            </a:r>
            <a:r>
              <a:rPr lang="en-GB" sz="2400" dirty="0">
                <a:ea typeface="ＭＳ Ｐゴシック" charset="0"/>
              </a:rPr>
              <a:t>and performance </a:t>
            </a:r>
            <a:r>
              <a:rPr lang="en-GB" sz="2400" noProof="0" dirty="0">
                <a:ea typeface="ＭＳ Ｐゴシック" charset="0"/>
              </a:rPr>
              <a:t>evaluation metrics</a:t>
            </a:r>
          </a:p>
          <a:p>
            <a:pPr lvl="1"/>
            <a:r>
              <a:rPr lang="en-GB" sz="2400" noProof="0" dirty="0">
                <a:ea typeface="ＭＳ Ｐゴシック" charset="0"/>
              </a:rPr>
              <a:t>Learn about common issues and pitfalls in developing ML models</a:t>
            </a:r>
          </a:p>
          <a:p>
            <a:pPr lvl="1"/>
            <a:r>
              <a:rPr lang="en-GB" sz="2400" noProof="0" dirty="0">
                <a:ea typeface="ＭＳ Ｐゴシック" charset="0"/>
              </a:rPr>
              <a:t>Obtain practical experience in developing ML models and running (simple) experiments.</a:t>
            </a:r>
          </a:p>
        </p:txBody>
      </p:sp>
      <p:sp>
        <p:nvSpPr>
          <p:cNvPr id="4" name="Slide Number Placeholder 3">
            <a:extLst>
              <a:ext uri="{FF2B5EF4-FFF2-40B4-BE49-F238E27FC236}">
                <a16:creationId xmlns:a16="http://schemas.microsoft.com/office/drawing/2014/main" id="{AC1AC6A5-167E-E5FF-51C1-09F52E195445}"/>
              </a:ext>
            </a:extLst>
          </p:cNvPr>
          <p:cNvSpPr>
            <a:spLocks noGrp="1"/>
          </p:cNvSpPr>
          <p:nvPr>
            <p:ph type="sldNum" sz="quarter" idx="12"/>
          </p:nvPr>
        </p:nvSpPr>
        <p:spPr/>
        <p:txBody>
          <a:bodyPr/>
          <a:lstStyle/>
          <a:p>
            <a:fld id="{44E22EE9-B8A0-0641-9265-052CFE9B95A7}" type="slidenum">
              <a:rPr lang="en-GB" noProof="0" smtClean="0"/>
              <a:pPr/>
              <a:t>21</a:t>
            </a:fld>
            <a:endParaRPr lang="en-GB" noProof="0" dirty="0"/>
          </a:p>
        </p:txBody>
      </p:sp>
    </p:spTree>
    <p:extLst>
      <p:ext uri="{BB962C8B-B14F-4D97-AF65-F5344CB8AC3E}">
        <p14:creationId xmlns:p14="http://schemas.microsoft.com/office/powerpoint/2010/main" val="3719617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143EE-4F53-537F-CFAA-D53258FC2ECF}"/>
              </a:ext>
            </a:extLst>
          </p:cNvPr>
          <p:cNvSpPr>
            <a:spLocks noGrp="1"/>
          </p:cNvSpPr>
          <p:nvPr>
            <p:ph type="title"/>
          </p:nvPr>
        </p:nvSpPr>
        <p:spPr/>
        <p:txBody>
          <a:bodyPr/>
          <a:lstStyle/>
          <a:p>
            <a:r>
              <a:rPr lang="en-GB" noProof="0" dirty="0"/>
              <a:t>Key topics covered</a:t>
            </a:r>
          </a:p>
        </p:txBody>
      </p:sp>
      <p:sp>
        <p:nvSpPr>
          <p:cNvPr id="3" name="Content Placeholder 2">
            <a:extLst>
              <a:ext uri="{FF2B5EF4-FFF2-40B4-BE49-F238E27FC236}">
                <a16:creationId xmlns:a16="http://schemas.microsoft.com/office/drawing/2014/main" id="{5D259FBB-7A6D-1D7B-62FE-A6F59A0712CE}"/>
              </a:ext>
            </a:extLst>
          </p:cNvPr>
          <p:cNvSpPr>
            <a:spLocks noGrp="1"/>
          </p:cNvSpPr>
          <p:nvPr>
            <p:ph idx="1"/>
          </p:nvPr>
        </p:nvSpPr>
        <p:spPr/>
        <p:txBody>
          <a:bodyPr/>
          <a:lstStyle/>
          <a:p>
            <a:pPr>
              <a:buFontTx/>
              <a:buChar char="-"/>
            </a:pPr>
            <a:r>
              <a:rPr lang="en-GB" noProof="0" dirty="0"/>
              <a:t>Introduction to machine learning </a:t>
            </a:r>
          </a:p>
          <a:p>
            <a:pPr>
              <a:buFontTx/>
              <a:buChar char="-"/>
            </a:pPr>
            <a:r>
              <a:rPr lang="en-GB" noProof="0" dirty="0"/>
              <a:t>Regression models and linear prediction</a:t>
            </a:r>
          </a:p>
          <a:p>
            <a:pPr>
              <a:buFontTx/>
              <a:buChar char="-"/>
            </a:pPr>
            <a:r>
              <a:rPr lang="en-GB" noProof="0" dirty="0"/>
              <a:t>Probability and information theory</a:t>
            </a:r>
          </a:p>
          <a:p>
            <a:pPr>
              <a:buFontTx/>
              <a:buChar char="-"/>
            </a:pPr>
            <a:r>
              <a:rPr lang="en-GB" noProof="0" dirty="0"/>
              <a:t>Bayesian models and maximum likelihood estimation</a:t>
            </a:r>
          </a:p>
          <a:p>
            <a:pPr>
              <a:buFontTx/>
              <a:buChar char="-"/>
            </a:pPr>
            <a:r>
              <a:rPr lang="en-GB" noProof="0" dirty="0"/>
              <a:t>Linear models, ensemble models and kernel functions</a:t>
            </a:r>
          </a:p>
          <a:p>
            <a:pPr>
              <a:buFontTx/>
              <a:buChar char="-"/>
            </a:pPr>
            <a:r>
              <a:rPr lang="en-GB" noProof="0" dirty="0"/>
              <a:t>Artificial Neural Networks (ANNs) and Multilayer Perceptron (MLP) models </a:t>
            </a:r>
          </a:p>
          <a:p>
            <a:pPr>
              <a:buFontTx/>
              <a:buChar char="-"/>
            </a:pPr>
            <a:r>
              <a:rPr lang="en-GB" noProof="0" dirty="0"/>
              <a:t>Deep Neural Networks (DNN) and Deep Learning (DL)</a:t>
            </a:r>
          </a:p>
          <a:p>
            <a:pPr>
              <a:buFontTx/>
              <a:buChar char="-"/>
            </a:pPr>
            <a:r>
              <a:rPr lang="en-GB" noProof="0" dirty="0"/>
              <a:t>Convolutional Neural Networks (CNNs)</a:t>
            </a:r>
          </a:p>
          <a:p>
            <a:pPr>
              <a:buFontTx/>
              <a:buChar char="-"/>
            </a:pPr>
            <a:r>
              <a:rPr lang="en-GB" noProof="0" dirty="0"/>
              <a:t>Responsible machine learning and ethical considerations</a:t>
            </a:r>
          </a:p>
          <a:p>
            <a:pPr>
              <a:buFontTx/>
              <a:buChar char="-"/>
            </a:pPr>
            <a:r>
              <a:rPr lang="en-GB" noProof="0" dirty="0"/>
              <a:t>Applications in neuroscience and neuroscience-inspired machine learning</a:t>
            </a:r>
          </a:p>
          <a:p>
            <a:pPr>
              <a:buFontTx/>
              <a:buChar char="-"/>
            </a:pPr>
            <a:r>
              <a:rPr lang="en-GB" noProof="0" dirty="0"/>
              <a:t>Ethical AI/ML: principles and practices</a:t>
            </a:r>
          </a:p>
        </p:txBody>
      </p:sp>
      <p:sp>
        <p:nvSpPr>
          <p:cNvPr id="4" name="Slide Number Placeholder 3">
            <a:extLst>
              <a:ext uri="{FF2B5EF4-FFF2-40B4-BE49-F238E27FC236}">
                <a16:creationId xmlns:a16="http://schemas.microsoft.com/office/drawing/2014/main" id="{8243D674-84DE-A49D-E983-9E8BCF007650}"/>
              </a:ext>
            </a:extLst>
          </p:cNvPr>
          <p:cNvSpPr>
            <a:spLocks noGrp="1"/>
          </p:cNvSpPr>
          <p:nvPr>
            <p:ph type="sldNum" sz="quarter" idx="12"/>
          </p:nvPr>
        </p:nvSpPr>
        <p:spPr/>
        <p:txBody>
          <a:bodyPr/>
          <a:lstStyle/>
          <a:p>
            <a:fld id="{44E22EE9-B8A0-0641-9265-052CFE9B95A7}" type="slidenum">
              <a:rPr lang="en-GB" noProof="0" smtClean="0"/>
              <a:pPr/>
              <a:t>22</a:t>
            </a:fld>
            <a:endParaRPr lang="en-GB" noProof="0" dirty="0"/>
          </a:p>
        </p:txBody>
      </p:sp>
    </p:spTree>
    <p:extLst>
      <p:ext uri="{BB962C8B-B14F-4D97-AF65-F5344CB8AC3E}">
        <p14:creationId xmlns:p14="http://schemas.microsoft.com/office/powerpoint/2010/main" val="1626703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F832A-89B3-5FD3-B517-91F9A8FDF0B8}"/>
              </a:ext>
            </a:extLst>
          </p:cNvPr>
          <p:cNvSpPr>
            <a:spLocks noGrp="1"/>
          </p:cNvSpPr>
          <p:nvPr>
            <p:ph type="title"/>
          </p:nvPr>
        </p:nvSpPr>
        <p:spPr/>
        <p:txBody>
          <a:bodyPr/>
          <a:lstStyle/>
          <a:p>
            <a:r>
              <a:rPr lang="en-GB" noProof="0" dirty="0"/>
              <a:t>Module delivery</a:t>
            </a:r>
          </a:p>
        </p:txBody>
      </p:sp>
      <p:sp>
        <p:nvSpPr>
          <p:cNvPr id="3" name="Content Placeholder 2">
            <a:extLst>
              <a:ext uri="{FF2B5EF4-FFF2-40B4-BE49-F238E27FC236}">
                <a16:creationId xmlns:a16="http://schemas.microsoft.com/office/drawing/2014/main" id="{F1DFBE78-3A67-8F54-0308-3462295337D1}"/>
              </a:ext>
            </a:extLst>
          </p:cNvPr>
          <p:cNvSpPr>
            <a:spLocks noGrp="1"/>
          </p:cNvSpPr>
          <p:nvPr>
            <p:ph idx="1"/>
          </p:nvPr>
        </p:nvSpPr>
        <p:spPr/>
        <p:txBody>
          <a:bodyPr/>
          <a:lstStyle/>
          <a:p>
            <a:pPr>
              <a:spcAft>
                <a:spcPts val="720"/>
              </a:spcAft>
            </a:pPr>
            <a:r>
              <a:rPr lang="en-GB" sz="2880" noProof="0" dirty="0"/>
              <a:t>10 teaching sessions </a:t>
            </a:r>
          </a:p>
          <a:p>
            <a:pPr lvl="1">
              <a:spcAft>
                <a:spcPts val="720"/>
              </a:spcAft>
            </a:pPr>
            <a:r>
              <a:rPr lang="en-GB" sz="2160" noProof="0" dirty="0"/>
              <a:t>Primary tutorials and workshops (primary programming and data handling/visualisation skills) </a:t>
            </a:r>
          </a:p>
          <a:p>
            <a:pPr lvl="1">
              <a:spcAft>
                <a:spcPts val="720"/>
              </a:spcAft>
            </a:pPr>
            <a:r>
              <a:rPr lang="en-GB" sz="2160" noProof="0" dirty="0"/>
              <a:t>2 hours lectures (Mon-Fri; 10:30-12:30) for two weeks in January 2026.</a:t>
            </a:r>
          </a:p>
          <a:p>
            <a:pPr lvl="1">
              <a:spcAft>
                <a:spcPts val="720"/>
              </a:spcAft>
            </a:pPr>
            <a:r>
              <a:rPr lang="en-GB" sz="2160" noProof="0" dirty="0"/>
              <a:t>3 hours lab experiments (supported by TAs)</a:t>
            </a:r>
          </a:p>
          <a:p>
            <a:pPr lvl="1">
              <a:spcAft>
                <a:spcPts val="720"/>
              </a:spcAft>
            </a:pPr>
            <a:r>
              <a:rPr lang="en-GB" sz="2160" noProof="0" dirty="0"/>
              <a:t>One final project (modelling and machine learning experiment using a real-world dataset)</a:t>
            </a:r>
          </a:p>
          <a:p>
            <a:pPr lvl="1"/>
            <a:endParaRPr lang="en-GB" sz="2160" noProof="0" dirty="0"/>
          </a:p>
          <a:p>
            <a:pPr lvl="1"/>
            <a:endParaRPr lang="en-GB" sz="2160" noProof="0" dirty="0"/>
          </a:p>
        </p:txBody>
      </p:sp>
      <p:sp>
        <p:nvSpPr>
          <p:cNvPr id="4" name="Slide Number Placeholder 3">
            <a:extLst>
              <a:ext uri="{FF2B5EF4-FFF2-40B4-BE49-F238E27FC236}">
                <a16:creationId xmlns:a16="http://schemas.microsoft.com/office/drawing/2014/main" id="{1A68699A-EF56-C089-30BB-E4EC55E8D07A}"/>
              </a:ext>
            </a:extLst>
          </p:cNvPr>
          <p:cNvSpPr>
            <a:spLocks noGrp="1"/>
          </p:cNvSpPr>
          <p:nvPr>
            <p:ph type="sldNum" sz="quarter" idx="12"/>
          </p:nvPr>
        </p:nvSpPr>
        <p:spPr/>
        <p:txBody>
          <a:bodyPr/>
          <a:lstStyle/>
          <a:p>
            <a:fld id="{44E22EE9-B8A0-0641-9265-052CFE9B95A7}" type="slidenum">
              <a:rPr lang="en-GB" noProof="0" smtClean="0"/>
              <a:pPr/>
              <a:t>23</a:t>
            </a:fld>
            <a:endParaRPr lang="en-GB" noProof="0" dirty="0"/>
          </a:p>
        </p:txBody>
      </p:sp>
    </p:spTree>
    <p:extLst>
      <p:ext uri="{BB962C8B-B14F-4D97-AF65-F5344CB8AC3E}">
        <p14:creationId xmlns:p14="http://schemas.microsoft.com/office/powerpoint/2010/main" val="592765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AB1E-BDB0-D4B5-E894-8547B3FA663E}"/>
              </a:ext>
            </a:extLst>
          </p:cNvPr>
          <p:cNvSpPr>
            <a:spLocks noGrp="1"/>
          </p:cNvSpPr>
          <p:nvPr>
            <p:ph type="title"/>
          </p:nvPr>
        </p:nvSpPr>
        <p:spPr/>
        <p:txBody>
          <a:bodyPr/>
          <a:lstStyle/>
          <a:p>
            <a:r>
              <a:rPr lang="en-GB" noProof="0" dirty="0"/>
              <a:t>Datasets</a:t>
            </a:r>
          </a:p>
        </p:txBody>
      </p:sp>
      <p:sp>
        <p:nvSpPr>
          <p:cNvPr id="3" name="Content Placeholder 2">
            <a:extLst>
              <a:ext uri="{FF2B5EF4-FFF2-40B4-BE49-F238E27FC236}">
                <a16:creationId xmlns:a16="http://schemas.microsoft.com/office/drawing/2014/main" id="{EA68629D-C304-95CD-635E-4EA970A93C17}"/>
              </a:ext>
            </a:extLst>
          </p:cNvPr>
          <p:cNvSpPr>
            <a:spLocks noGrp="1"/>
          </p:cNvSpPr>
          <p:nvPr>
            <p:ph idx="1"/>
          </p:nvPr>
        </p:nvSpPr>
        <p:spPr/>
        <p:txBody>
          <a:bodyPr/>
          <a:lstStyle/>
          <a:p>
            <a:r>
              <a:rPr lang="en-GB" noProof="0" dirty="0"/>
              <a:t>Syntenic data to demonstrate the concepts</a:t>
            </a:r>
          </a:p>
          <a:p>
            <a:r>
              <a:rPr lang="en-GB" noProof="0" dirty="0"/>
              <a:t>In-home monitoring data in a dementia cohort study from the UK DRI Minder/TIHM Study (movement, sleep, physiology, and associated healthcare events), in the form of numerical time-series data (Final Project)</a:t>
            </a:r>
          </a:p>
          <a:p>
            <a:r>
              <a:rPr lang="en-GB" noProof="0" dirty="0"/>
              <a:t>Common benchmark imaging data (non-medical) such as CIFAR-10</a:t>
            </a:r>
          </a:p>
          <a:p>
            <a:r>
              <a:rPr lang="en-GB" dirty="0"/>
              <a:t>MRI data to build a CNN model</a:t>
            </a:r>
            <a:endParaRPr lang="en-GB" noProof="0" dirty="0"/>
          </a:p>
          <a:p>
            <a:r>
              <a:rPr lang="en-GB" noProof="0" dirty="0"/>
              <a:t>Publicly available clinical/experimental datasets</a:t>
            </a:r>
          </a:p>
          <a:p>
            <a:pPr lvl="1"/>
            <a:r>
              <a:rPr lang="en-GB" sz="2400" noProof="0" dirty="0"/>
              <a:t>e.g. </a:t>
            </a:r>
            <a:r>
              <a:rPr lang="en-GB" sz="2400" noProof="0" dirty="0" err="1"/>
              <a:t>Physionet.org</a:t>
            </a:r>
            <a:endParaRPr lang="en-GB" sz="2400" noProof="0" dirty="0"/>
          </a:p>
        </p:txBody>
      </p:sp>
      <p:sp>
        <p:nvSpPr>
          <p:cNvPr id="4" name="Slide Number Placeholder 3">
            <a:extLst>
              <a:ext uri="{FF2B5EF4-FFF2-40B4-BE49-F238E27FC236}">
                <a16:creationId xmlns:a16="http://schemas.microsoft.com/office/drawing/2014/main" id="{F2040DE5-38A9-CB27-AB99-7B881F839765}"/>
              </a:ext>
            </a:extLst>
          </p:cNvPr>
          <p:cNvSpPr>
            <a:spLocks noGrp="1"/>
          </p:cNvSpPr>
          <p:nvPr>
            <p:ph type="sldNum" sz="quarter" idx="12"/>
          </p:nvPr>
        </p:nvSpPr>
        <p:spPr/>
        <p:txBody>
          <a:bodyPr/>
          <a:lstStyle/>
          <a:p>
            <a:fld id="{44E22EE9-B8A0-0641-9265-052CFE9B95A7}" type="slidenum">
              <a:rPr lang="en-GB" noProof="0" smtClean="0"/>
              <a:pPr/>
              <a:t>24</a:t>
            </a:fld>
            <a:endParaRPr lang="en-GB" noProof="0" dirty="0"/>
          </a:p>
        </p:txBody>
      </p:sp>
    </p:spTree>
    <p:extLst>
      <p:ext uri="{BB962C8B-B14F-4D97-AF65-F5344CB8AC3E}">
        <p14:creationId xmlns:p14="http://schemas.microsoft.com/office/powerpoint/2010/main" val="558568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2EA7C-E2CB-3256-C7A2-BF9981830C7C}"/>
              </a:ext>
            </a:extLst>
          </p:cNvPr>
          <p:cNvSpPr>
            <a:spLocks noGrp="1"/>
          </p:cNvSpPr>
          <p:nvPr>
            <p:ph type="title"/>
          </p:nvPr>
        </p:nvSpPr>
        <p:spPr/>
        <p:txBody>
          <a:bodyPr/>
          <a:lstStyle/>
          <a:p>
            <a:r>
              <a:rPr lang="en-GB" noProof="0" dirty="0"/>
              <a:t>Tools and languages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3AE38-EB95-FB18-4571-319E9CB75CF6}"/>
                  </a:ext>
                </a:extLst>
              </p:cNvPr>
              <p:cNvSpPr>
                <a:spLocks noGrp="1"/>
              </p:cNvSpPr>
              <p:nvPr>
                <p:ph idx="1"/>
              </p:nvPr>
            </p:nvSpPr>
            <p:spPr/>
            <p:txBody>
              <a:bodyPr/>
              <a:lstStyle/>
              <a:p>
                <a14:m>
                  <m:oMath xmlns:m="http://schemas.openxmlformats.org/officeDocument/2006/math">
                    <m:r>
                      <a:rPr lang="en-GB" i="1" noProof="0" smtClean="0">
                        <a:latin typeface="Cambria Math" panose="02040503050406030204" pitchFamily="18" charset="0"/>
                      </a:rPr>
                      <m:t>𝑃𝑦𝑡h𝑜𝑛</m:t>
                    </m:r>
                  </m:oMath>
                </a14:m>
                <a:r>
                  <a:rPr lang="en-GB" noProof="0" dirty="0"/>
                  <a:t> and common machine learning libraries in </a:t>
                </a:r>
                <a14:m>
                  <m:oMath xmlns:m="http://schemas.openxmlformats.org/officeDocument/2006/math">
                    <m:r>
                      <a:rPr lang="en-GB" i="1" noProof="0" smtClean="0">
                        <a:latin typeface="Cambria Math" panose="02040503050406030204" pitchFamily="18" charset="0"/>
                      </a:rPr>
                      <m:t>𝑃𝑦𝑡h𝑜𝑛</m:t>
                    </m:r>
                  </m:oMath>
                </a14:m>
                <a:r>
                  <a:rPr lang="en-GB" noProof="0" dirty="0"/>
                  <a:t> including </a:t>
                </a:r>
                <a14:m>
                  <m:oMath xmlns:m="http://schemas.openxmlformats.org/officeDocument/2006/math">
                    <m:r>
                      <a:rPr lang="en-GB" i="1" noProof="0" smtClean="0">
                        <a:latin typeface="Cambria Math" panose="02040503050406030204" pitchFamily="18" charset="0"/>
                      </a:rPr>
                      <m:t>𝑆𝑐𝑖𝑘𝑖𝑡</m:t>
                    </m:r>
                    <m:r>
                      <a:rPr lang="en-GB" i="1" noProof="0" smtClean="0">
                        <a:latin typeface="Cambria Math" panose="02040503050406030204" pitchFamily="18" charset="0"/>
                      </a:rPr>
                      <m:t>−</m:t>
                    </m:r>
                    <m:r>
                      <a:rPr lang="en-GB" i="1" noProof="0" smtClean="0">
                        <a:latin typeface="Cambria Math" panose="02040503050406030204" pitchFamily="18" charset="0"/>
                      </a:rPr>
                      <m:t>𝑙𝑒𝑎𝑟𝑛</m:t>
                    </m:r>
                  </m:oMath>
                </a14:m>
                <a:r>
                  <a:rPr lang="en-GB" noProof="0" dirty="0"/>
                  <a:t> and </a:t>
                </a:r>
                <a14:m>
                  <m:oMath xmlns:m="http://schemas.openxmlformats.org/officeDocument/2006/math">
                    <m:r>
                      <a:rPr lang="en-GB" i="1" noProof="0" smtClean="0">
                        <a:latin typeface="Cambria Math" panose="02040503050406030204" pitchFamily="18" charset="0"/>
                      </a:rPr>
                      <m:t>𝑃𝑦𝑇𝑜𝑟𝑐h</m:t>
                    </m:r>
                  </m:oMath>
                </a14:m>
                <a:endParaRPr lang="en-GB" noProof="0" dirty="0"/>
              </a:p>
            </p:txBody>
          </p:sp>
        </mc:Choice>
        <mc:Fallback xmlns="">
          <p:sp>
            <p:nvSpPr>
              <p:cNvPr id="3" name="Content Placeholder 2">
                <a:extLst>
                  <a:ext uri="{FF2B5EF4-FFF2-40B4-BE49-F238E27FC236}">
                    <a16:creationId xmlns:a16="http://schemas.microsoft.com/office/drawing/2014/main" id="{DDA3AE38-EB95-FB18-4571-319E9CB75CF6}"/>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6F2A2AA-BCEE-FE44-2107-321F63CCF278}"/>
              </a:ext>
            </a:extLst>
          </p:cNvPr>
          <p:cNvSpPr>
            <a:spLocks noGrp="1"/>
          </p:cNvSpPr>
          <p:nvPr>
            <p:ph type="sldNum" sz="quarter" idx="12"/>
          </p:nvPr>
        </p:nvSpPr>
        <p:spPr/>
        <p:txBody>
          <a:bodyPr/>
          <a:lstStyle/>
          <a:p>
            <a:fld id="{44E22EE9-B8A0-0641-9265-052CFE9B95A7}" type="slidenum">
              <a:rPr lang="en-GB" noProof="0" smtClean="0"/>
              <a:pPr/>
              <a:t>25</a:t>
            </a:fld>
            <a:endParaRPr lang="en-GB" noProof="0" dirty="0"/>
          </a:p>
        </p:txBody>
      </p:sp>
      <p:pic>
        <p:nvPicPr>
          <p:cNvPr id="1026" name="Picture 2" descr="Python (programming language) - Wikipedia">
            <a:extLst>
              <a:ext uri="{FF2B5EF4-FFF2-40B4-BE49-F238E27FC236}">
                <a16:creationId xmlns:a16="http://schemas.microsoft.com/office/drawing/2014/main" id="{814A6F17-6DF6-F164-D663-2B24AF518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654" y="3419376"/>
            <a:ext cx="1097191" cy="1196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Statistical Functions in PyTorch | by Anurag Lahon | Towards Data Science">
            <a:extLst>
              <a:ext uri="{FF2B5EF4-FFF2-40B4-BE49-F238E27FC236}">
                <a16:creationId xmlns:a16="http://schemas.microsoft.com/office/drawing/2014/main" id="{4F2E01E0-07CB-9727-3B11-E809F0BBF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3142" y="3347247"/>
            <a:ext cx="2682389" cy="13411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kit-learn - Wikipedia">
            <a:extLst>
              <a:ext uri="{FF2B5EF4-FFF2-40B4-BE49-F238E27FC236}">
                <a16:creationId xmlns:a16="http://schemas.microsoft.com/office/drawing/2014/main" id="{73BF6B12-0898-B077-0DA5-18DE7C4898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7783" y="3116160"/>
            <a:ext cx="2361544" cy="127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72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AA45-7786-5502-F145-DEF986340EAA}"/>
              </a:ext>
            </a:extLst>
          </p:cNvPr>
          <p:cNvSpPr>
            <a:spLocks noGrp="1"/>
          </p:cNvSpPr>
          <p:nvPr>
            <p:ph type="title"/>
          </p:nvPr>
        </p:nvSpPr>
        <p:spPr/>
        <p:txBody>
          <a:bodyPr/>
          <a:lstStyle/>
          <a:p>
            <a:r>
              <a:rPr lang="en-GB" noProof="0" dirty="0"/>
              <a:t>Development/learning framework</a:t>
            </a:r>
          </a:p>
        </p:txBody>
      </p:sp>
      <p:sp>
        <p:nvSpPr>
          <p:cNvPr id="4" name="Slide Number Placeholder 3">
            <a:extLst>
              <a:ext uri="{FF2B5EF4-FFF2-40B4-BE49-F238E27FC236}">
                <a16:creationId xmlns:a16="http://schemas.microsoft.com/office/drawing/2014/main" id="{B9F20F0E-EEC3-AD3E-AF5B-DE0C05F6FFF2}"/>
              </a:ext>
            </a:extLst>
          </p:cNvPr>
          <p:cNvSpPr>
            <a:spLocks noGrp="1"/>
          </p:cNvSpPr>
          <p:nvPr>
            <p:ph type="sldNum" sz="quarter" idx="12"/>
          </p:nvPr>
        </p:nvSpPr>
        <p:spPr/>
        <p:txBody>
          <a:bodyPr/>
          <a:lstStyle/>
          <a:p>
            <a:fld id="{44E22EE9-B8A0-0641-9265-052CFE9B95A7}" type="slidenum">
              <a:rPr lang="en-GB" noProof="0" smtClean="0"/>
              <a:pPr/>
              <a:t>26</a:t>
            </a:fld>
            <a:endParaRPr lang="en-GB" noProof="0" dirty="0"/>
          </a:p>
        </p:txBody>
      </p:sp>
      <p:pic>
        <p:nvPicPr>
          <p:cNvPr id="2050" name="Picture 2" descr="Project Jupyter - Wikipedia">
            <a:extLst>
              <a:ext uri="{FF2B5EF4-FFF2-40B4-BE49-F238E27FC236}">
                <a16:creationId xmlns:a16="http://schemas.microsoft.com/office/drawing/2014/main" id="{4F8B2717-9183-8553-690B-6BB2E44A4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701" y="1193107"/>
            <a:ext cx="1691258" cy="19514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text, application&#10;&#10;Description automatically generated">
            <a:extLst>
              <a:ext uri="{FF2B5EF4-FFF2-40B4-BE49-F238E27FC236}">
                <a16:creationId xmlns:a16="http://schemas.microsoft.com/office/drawing/2014/main" id="{9BDDA32F-E6F7-D520-2B46-C5E4F6432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738" y="3698109"/>
            <a:ext cx="4044132" cy="2603210"/>
          </a:xfrm>
          <a:prstGeom prst="rect">
            <a:avLst/>
          </a:prstGeom>
        </p:spPr>
      </p:pic>
      <p:pic>
        <p:nvPicPr>
          <p:cNvPr id="8" name="Picture 7" descr="Chart, histogram&#10;&#10;Description automatically generated">
            <a:extLst>
              <a:ext uri="{FF2B5EF4-FFF2-40B4-BE49-F238E27FC236}">
                <a16:creationId xmlns:a16="http://schemas.microsoft.com/office/drawing/2014/main" id="{F3B437CA-0EFE-6D12-2068-79E577A3B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0376" y="1509798"/>
            <a:ext cx="5587181" cy="4376624"/>
          </a:xfrm>
          <a:prstGeom prst="rect">
            <a:avLst/>
          </a:prstGeom>
        </p:spPr>
      </p:pic>
    </p:spTree>
    <p:extLst>
      <p:ext uri="{BB962C8B-B14F-4D97-AF65-F5344CB8AC3E}">
        <p14:creationId xmlns:p14="http://schemas.microsoft.com/office/powerpoint/2010/main" val="301274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9039-9B01-C4DA-789E-C8D838352DCA}"/>
              </a:ext>
            </a:extLst>
          </p:cNvPr>
          <p:cNvSpPr>
            <a:spLocks noGrp="1"/>
          </p:cNvSpPr>
          <p:nvPr>
            <p:ph type="title"/>
          </p:nvPr>
        </p:nvSpPr>
        <p:spPr/>
        <p:txBody>
          <a:bodyPr/>
          <a:lstStyle/>
          <a:p>
            <a:r>
              <a:rPr lang="en-GB" noProof="0" dirty="0"/>
              <a:t>Teaching team</a:t>
            </a:r>
          </a:p>
        </p:txBody>
      </p:sp>
      <p:sp>
        <p:nvSpPr>
          <p:cNvPr id="4" name="Slide Number Placeholder 3">
            <a:extLst>
              <a:ext uri="{FF2B5EF4-FFF2-40B4-BE49-F238E27FC236}">
                <a16:creationId xmlns:a16="http://schemas.microsoft.com/office/drawing/2014/main" id="{5A2A5717-3D00-5430-129D-7247A9271A91}"/>
              </a:ext>
            </a:extLst>
          </p:cNvPr>
          <p:cNvSpPr>
            <a:spLocks noGrp="1"/>
          </p:cNvSpPr>
          <p:nvPr>
            <p:ph type="sldNum" sz="quarter" idx="12"/>
          </p:nvPr>
        </p:nvSpPr>
        <p:spPr/>
        <p:txBody>
          <a:bodyPr/>
          <a:lstStyle/>
          <a:p>
            <a:fld id="{44E22EE9-B8A0-0641-9265-052CFE9B95A7}" type="slidenum">
              <a:rPr lang="en-GB" noProof="0" smtClean="0"/>
              <a:pPr/>
              <a:t>27</a:t>
            </a:fld>
            <a:endParaRPr lang="en-GB" noProof="0" dirty="0"/>
          </a:p>
        </p:txBody>
      </p:sp>
      <p:pic>
        <p:nvPicPr>
          <p:cNvPr id="5" name="Picture 4" descr="A collage of a person with a smile&#10;&#10;AI-generated content may be incorrect.">
            <a:extLst>
              <a:ext uri="{FF2B5EF4-FFF2-40B4-BE49-F238E27FC236}">
                <a16:creationId xmlns:a16="http://schemas.microsoft.com/office/drawing/2014/main" id="{3CDD4A14-2565-E2AB-1631-6A9DC329C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344" y="1844824"/>
            <a:ext cx="8407311" cy="2088232"/>
          </a:xfrm>
          <a:prstGeom prst="rect">
            <a:avLst/>
          </a:prstGeom>
        </p:spPr>
      </p:pic>
    </p:spTree>
    <p:extLst>
      <p:ext uri="{BB962C8B-B14F-4D97-AF65-F5344CB8AC3E}">
        <p14:creationId xmlns:p14="http://schemas.microsoft.com/office/powerpoint/2010/main" val="1097884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CD5C8-12DC-CA64-97C4-80ED4579B60E}"/>
              </a:ext>
            </a:extLst>
          </p:cNvPr>
          <p:cNvSpPr>
            <a:spLocks noGrp="1"/>
          </p:cNvSpPr>
          <p:nvPr>
            <p:ph type="title"/>
          </p:nvPr>
        </p:nvSpPr>
        <p:spPr/>
        <p:txBody>
          <a:bodyPr/>
          <a:lstStyle/>
          <a:p>
            <a:r>
              <a:rPr lang="en-GB" dirty="0"/>
              <a:t>Our Aim</a:t>
            </a:r>
          </a:p>
        </p:txBody>
      </p:sp>
      <p:sp>
        <p:nvSpPr>
          <p:cNvPr id="3" name="Content Placeholder 2">
            <a:extLst>
              <a:ext uri="{FF2B5EF4-FFF2-40B4-BE49-F238E27FC236}">
                <a16:creationId xmlns:a16="http://schemas.microsoft.com/office/drawing/2014/main" id="{91FD65AF-AB5E-4616-6AAA-44A32B1AB179}"/>
              </a:ext>
            </a:extLst>
          </p:cNvPr>
          <p:cNvSpPr>
            <a:spLocks noGrp="1"/>
          </p:cNvSpPr>
          <p:nvPr>
            <p:ph idx="1"/>
          </p:nvPr>
        </p:nvSpPr>
        <p:spPr/>
        <p:txBody>
          <a:bodyPr/>
          <a:lstStyle/>
          <a:p>
            <a:r>
              <a:rPr lang="en-GB" b="0" i="0" dirty="0">
                <a:solidFill>
                  <a:srgbClr val="1D1C1D"/>
                </a:solidFill>
                <a:effectLst/>
              </a:rPr>
              <a:t>We aim to encourage neuroscientists and clinical scientists to enjoy developing robust and reliable AI/ML models for practical applications. We hope this will help to prosper the practice of medicine and discovery science.</a:t>
            </a:r>
          </a:p>
          <a:p>
            <a:pPr marL="0" indent="0">
              <a:buNone/>
            </a:pPr>
            <a:endParaRPr lang="en-GB" b="0" i="0" dirty="0">
              <a:solidFill>
                <a:srgbClr val="1D1C1D"/>
              </a:solidFill>
              <a:effectLst/>
            </a:endParaRPr>
          </a:p>
          <a:p>
            <a:r>
              <a:rPr lang="en-GB" b="0" i="0" dirty="0">
                <a:solidFill>
                  <a:srgbClr val="1D1C1D"/>
                </a:solidFill>
                <a:effectLst/>
              </a:rPr>
              <a:t>We hope this module will remove some of the fears naturally felt when starting a career in computational neuroscience and computational modelling in medicine and bioscience, thereby allowing the practitioners to focus on solving unmet health and care needs and advancing knowledge and practice of neuroscience and medicine.</a:t>
            </a:r>
            <a:endParaRPr lang="en-GB" dirty="0"/>
          </a:p>
        </p:txBody>
      </p:sp>
      <p:sp>
        <p:nvSpPr>
          <p:cNvPr id="4" name="Slide Number Placeholder 3">
            <a:extLst>
              <a:ext uri="{FF2B5EF4-FFF2-40B4-BE49-F238E27FC236}">
                <a16:creationId xmlns:a16="http://schemas.microsoft.com/office/drawing/2014/main" id="{061924D0-E320-52F2-CC9B-8115F780BD80}"/>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a:p>
        </p:txBody>
      </p:sp>
      <p:sp>
        <p:nvSpPr>
          <p:cNvPr id="5" name="TextBox 4">
            <a:extLst>
              <a:ext uri="{FF2B5EF4-FFF2-40B4-BE49-F238E27FC236}">
                <a16:creationId xmlns:a16="http://schemas.microsoft.com/office/drawing/2014/main" id="{FCBE03C8-787C-018D-377E-C8A0B081070F}"/>
              </a:ext>
            </a:extLst>
          </p:cNvPr>
          <p:cNvSpPr txBox="1"/>
          <p:nvPr/>
        </p:nvSpPr>
        <p:spPr>
          <a:xfrm>
            <a:off x="767408" y="6098789"/>
            <a:ext cx="5700600" cy="253916"/>
          </a:xfrm>
          <a:prstGeom prst="rect">
            <a:avLst/>
          </a:prstGeom>
          <a:noFill/>
        </p:spPr>
        <p:txBody>
          <a:bodyPr wrap="none" rtlCol="0">
            <a:spAutoFit/>
          </a:bodyPr>
          <a:lstStyle/>
          <a:p>
            <a:r>
              <a:rPr lang="en-GB" sz="1050" dirty="0">
                <a:latin typeface="Gill Sans MT" panose="020B0502020104020203" pitchFamily="34" charset="77"/>
              </a:rPr>
              <a:t>The text is inspired by the preface of the Oxford Handbook of Clinical Medicine by I. Wilkinson </a:t>
            </a:r>
            <a:r>
              <a:rPr lang="en-GB" sz="1050" i="1" dirty="0">
                <a:latin typeface="Gill Sans MT" panose="020B0502020104020203" pitchFamily="34" charset="77"/>
              </a:rPr>
              <a:t>et al</a:t>
            </a:r>
            <a:r>
              <a:rPr lang="en-GB" sz="1050" dirty="0">
                <a:latin typeface="Gill Sans MT" panose="020B0502020104020203" pitchFamily="34" charset="77"/>
              </a:rPr>
              <a:t>.</a:t>
            </a:r>
          </a:p>
        </p:txBody>
      </p:sp>
    </p:spTree>
    <p:extLst>
      <p:ext uri="{BB962C8B-B14F-4D97-AF65-F5344CB8AC3E}">
        <p14:creationId xmlns:p14="http://schemas.microsoft.com/office/powerpoint/2010/main" val="472765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DDEE-4B67-F5B6-B8C9-765F9034F1AE}"/>
              </a:ext>
            </a:extLst>
          </p:cNvPr>
          <p:cNvSpPr>
            <a:spLocks noGrp="1"/>
          </p:cNvSpPr>
          <p:nvPr>
            <p:ph type="title"/>
          </p:nvPr>
        </p:nvSpPr>
        <p:spPr/>
        <p:txBody>
          <a:bodyPr/>
          <a:lstStyle/>
          <a:p>
            <a:r>
              <a:rPr lang="en-GB" dirty="0"/>
              <a:t>”Patients” and “Patient data”</a:t>
            </a:r>
          </a:p>
        </p:txBody>
      </p:sp>
      <p:sp>
        <p:nvSpPr>
          <p:cNvPr id="3" name="Content Placeholder 2">
            <a:extLst>
              <a:ext uri="{FF2B5EF4-FFF2-40B4-BE49-F238E27FC236}">
                <a16:creationId xmlns:a16="http://schemas.microsoft.com/office/drawing/2014/main" id="{CB23D0BF-3590-C375-8AEE-980B55686417}"/>
              </a:ext>
            </a:extLst>
          </p:cNvPr>
          <p:cNvSpPr>
            <a:spLocks noGrp="1"/>
          </p:cNvSpPr>
          <p:nvPr>
            <p:ph idx="1"/>
          </p:nvPr>
        </p:nvSpPr>
        <p:spPr/>
        <p:txBody>
          <a:bodyPr/>
          <a:lstStyle/>
          <a:p>
            <a:r>
              <a:rPr lang="en-GB" kern="100" dirty="0">
                <a:effectLst/>
                <a:ea typeface="Aptos" panose="020B0004020202020204" pitchFamily="34" charset="0"/>
                <a:cs typeface="Times New Roman" panose="02020603050405020304" pitchFamily="18" charset="0"/>
              </a:rPr>
              <a:t>The terms "patient" and "patient data" will appear throughout this module in the slides and presentations. Please note that we do not take this lightly. Every single piece of data displayed or used from anonymised patient information throughout this module is donated to science by individuals. </a:t>
            </a:r>
          </a:p>
          <a:p>
            <a:pPr marL="0" indent="0">
              <a:buNone/>
            </a:pPr>
            <a:endParaRPr lang="en-GB" kern="100" dirty="0">
              <a:ea typeface="Aptos" panose="020B0004020202020204" pitchFamily="34" charset="0"/>
              <a:cs typeface="Times New Roman" panose="02020603050405020304" pitchFamily="18" charset="0"/>
            </a:endParaRPr>
          </a:p>
          <a:p>
            <a:r>
              <a:rPr lang="en-GB" kern="100" dirty="0">
                <a:effectLst/>
                <a:ea typeface="Aptos" panose="020B0004020202020204" pitchFamily="34" charset="0"/>
                <a:cs typeface="Times New Roman" panose="02020603050405020304" pitchFamily="18" charset="0"/>
              </a:rPr>
              <a:t>We are grateful for their contributions, which support scientific discovery to enhance existing procedures and to design and develop new treatments and practices. </a:t>
            </a:r>
          </a:p>
          <a:p>
            <a:pPr marL="0" indent="0">
              <a:buNone/>
            </a:pPr>
            <a:endParaRPr lang="en-GB" kern="100" dirty="0">
              <a:effectLst/>
              <a:ea typeface="Aptos" panose="020B0004020202020204" pitchFamily="34" charset="0"/>
              <a:cs typeface="Times New Roman" panose="02020603050405020304" pitchFamily="18" charset="0"/>
            </a:endParaRPr>
          </a:p>
          <a:p>
            <a:r>
              <a:rPr lang="en-GB" kern="100" dirty="0">
                <a:effectLst/>
                <a:ea typeface="Aptos" panose="020B0004020202020204" pitchFamily="34" charset="0"/>
                <a:cs typeface="Times New Roman" panose="02020603050405020304" pitchFamily="18" charset="0"/>
              </a:rPr>
              <a:t>Privacy and the ethical use of data and modelling are essential elements of any AI/ML design. </a:t>
            </a:r>
          </a:p>
          <a:p>
            <a:endParaRPr lang="en-GB" sz="3200" dirty="0"/>
          </a:p>
        </p:txBody>
      </p:sp>
      <p:sp>
        <p:nvSpPr>
          <p:cNvPr id="4" name="Slide Number Placeholder 3">
            <a:extLst>
              <a:ext uri="{FF2B5EF4-FFF2-40B4-BE49-F238E27FC236}">
                <a16:creationId xmlns:a16="http://schemas.microsoft.com/office/drawing/2014/main" id="{D03EFD6B-406F-23B6-0E4E-9CFC1E9D1D36}"/>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p:sp>
        <p:nvSpPr>
          <p:cNvPr id="5" name="TextBox 4">
            <a:extLst>
              <a:ext uri="{FF2B5EF4-FFF2-40B4-BE49-F238E27FC236}">
                <a16:creationId xmlns:a16="http://schemas.microsoft.com/office/drawing/2014/main" id="{7AB1FF9D-019A-047C-F10F-BD33E9D2770E}"/>
              </a:ext>
            </a:extLst>
          </p:cNvPr>
          <p:cNvSpPr txBox="1"/>
          <p:nvPr/>
        </p:nvSpPr>
        <p:spPr>
          <a:xfrm>
            <a:off x="767408" y="6098789"/>
            <a:ext cx="6864380" cy="246221"/>
          </a:xfrm>
          <a:prstGeom prst="rect">
            <a:avLst/>
          </a:prstGeom>
          <a:noFill/>
        </p:spPr>
        <p:txBody>
          <a:bodyPr wrap="none" rtlCol="0">
            <a:spAutoFit/>
          </a:bodyPr>
          <a:lstStyle/>
          <a:p>
            <a:r>
              <a:rPr lang="en-GB" sz="1000" dirty="0">
                <a:latin typeface="Gill Sans MT" panose="020B0502020104020203" pitchFamily="34" charset="77"/>
              </a:rPr>
              <a:t>Inspired by the Oxford Handbook of Clinical Medicine by I. Wilkinson </a:t>
            </a:r>
            <a:r>
              <a:rPr lang="en-GB" sz="1000" i="1" dirty="0">
                <a:latin typeface="Gill Sans MT" panose="020B0502020104020203" pitchFamily="34" charset="77"/>
              </a:rPr>
              <a:t>et al</a:t>
            </a:r>
            <a:r>
              <a:rPr lang="en-GB" sz="1000" dirty="0">
                <a:latin typeface="Gill Sans MT" panose="020B0502020104020203" pitchFamily="34" charset="77"/>
              </a:rPr>
              <a:t>. and a talk given by Junaid Bajwa, Flagship Pioneering.</a:t>
            </a:r>
          </a:p>
        </p:txBody>
      </p:sp>
    </p:spTree>
    <p:extLst>
      <p:ext uri="{BB962C8B-B14F-4D97-AF65-F5344CB8AC3E}">
        <p14:creationId xmlns:p14="http://schemas.microsoft.com/office/powerpoint/2010/main" val="2291831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noProof="0" smtClean="0"/>
              <a:pPr>
                <a:defRPr/>
              </a:pPr>
              <a:t>3</a:t>
            </a:fld>
            <a:endParaRPr lang="en-GB" noProof="0" dirty="0"/>
          </a:p>
        </p:txBody>
      </p:sp>
      <p:sp>
        <p:nvSpPr>
          <p:cNvPr id="3" name="Rectangle 2">
            <a:extLst>
              <a:ext uri="{FF2B5EF4-FFF2-40B4-BE49-F238E27FC236}">
                <a16:creationId xmlns:a16="http://schemas.microsoft.com/office/drawing/2014/main" id="{E90831DD-D3A6-284C-87C1-815982C863B2}"/>
              </a:ext>
            </a:extLst>
          </p:cNvPr>
          <p:cNvSpPr/>
          <p:nvPr/>
        </p:nvSpPr>
        <p:spPr>
          <a:xfrm>
            <a:off x="1170653" y="810624"/>
            <a:ext cx="6264696" cy="4893647"/>
          </a:xfrm>
          <a:prstGeom prst="rect">
            <a:avLst/>
          </a:prstGeom>
        </p:spPr>
        <p:txBody>
          <a:bodyPr wrap="square">
            <a:spAutoFit/>
          </a:bodyPr>
          <a:lstStyle/>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Yaté</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Yaté</a:t>
            </a:r>
            <a:r>
              <a:rPr lang="en-GB" sz="2400" i="1" noProof="0" dirty="0">
                <a:solidFill>
                  <a:srgbClr val="2F2E2C"/>
                </a:solidFill>
                <a:latin typeface="Gill Sans MT" panose="020B0502020104020203" pitchFamily="34" charset="77"/>
              </a:rPr>
              <a:t>.  </a:t>
            </a:r>
            <a:r>
              <a:rPr lang="en-GB" sz="2400" i="1" noProof="0" dirty="0" err="1">
                <a:solidFill>
                  <a:srgbClr val="C00000"/>
                </a:solidFill>
                <a:latin typeface="Gill Sans MT" panose="020B0502020104020203" pitchFamily="34" charset="77"/>
              </a:rPr>
              <a:t>Yotó</a:t>
            </a:r>
            <a:r>
              <a:rPr lang="en-GB" sz="2400" i="1" noProof="0" dirty="0">
                <a:solidFill>
                  <a:srgbClr val="2F2E2C"/>
                </a:solidFill>
                <a:latin typeface="Gill Sans MT" panose="020B0502020104020203" pitchFamily="34" charset="77"/>
              </a:rPr>
              <a:t>.</a:t>
            </a:r>
            <a:r>
              <a:rPr lang="en-GB" sz="2400" noProof="0" dirty="0">
                <a:solidFill>
                  <a:srgbClr val="2F2E2C"/>
                </a:solidFill>
                <a:latin typeface="Gill Sans MT" panose="020B0502020104020203" pitchFamily="34" charset="77"/>
              </a:rPr>
              <a:t> </a:t>
            </a:r>
            <a:br>
              <a:rPr lang="en-GB" sz="1440" noProof="0" dirty="0">
                <a:solidFill>
                  <a:srgbClr val="2F2E2C"/>
                </a:solidFill>
                <a:latin typeface="Gill Sans MT" panose="020B0502020104020203" pitchFamily="34" charset="77"/>
              </a:rPr>
            </a:br>
            <a:r>
              <a:rPr lang="en-GB" sz="1440" noProof="0" dirty="0">
                <a:solidFill>
                  <a:srgbClr val="2F2E2C"/>
                </a:solidFill>
                <a:latin typeface="Gill Sans MT" panose="020B0502020104020203" pitchFamily="34" charset="77"/>
              </a:rPr>
              <a:t>(SUBTITLE: “I have come for the bounty on </a:t>
            </a:r>
            <a:r>
              <a:rPr lang="en-GB" sz="1440" u="sng" noProof="0" dirty="0">
                <a:solidFill>
                  <a:srgbClr val="C00000"/>
                </a:solidFill>
                <a:latin typeface="Gill Sans MT" panose="020B0502020104020203" pitchFamily="34" charset="77"/>
              </a:rPr>
              <a:t>this Wookiee</a:t>
            </a:r>
            <a:r>
              <a:rPr lang="en-GB" sz="1440" noProof="0" dirty="0">
                <a:solidFill>
                  <a:srgbClr val="2F2E2C"/>
                </a:solidFill>
                <a:latin typeface="Gill Sans MT" panose="020B0502020104020203" pitchFamily="34" charset="77"/>
              </a:rPr>
              <a:t>.”)</a:t>
            </a:r>
          </a:p>
          <a:p>
            <a:endParaRPr lang="en-GB" sz="1440" i="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i="1" noProof="0" dirty="0">
                <a:solidFill>
                  <a:srgbClr val="2F2E2C"/>
                </a:solidFill>
                <a:latin typeface="Gill Sans MT" panose="020B0502020104020203" pitchFamily="34" charset="77"/>
              </a:rPr>
              <a:t>relays this message and Jabba says he’ll offer 25,000 for Chewie.</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C00000"/>
                </a:solidFill>
                <a:latin typeface="Gill Sans MT" panose="020B0502020104020203" pitchFamily="34" charset="77"/>
              </a:rPr>
              <a:t>Yotó</a:t>
            </a:r>
            <a:r>
              <a:rPr lang="en-GB" sz="2400" i="1" noProof="0" dirty="0">
                <a:solidFill>
                  <a:srgbClr val="2F2E2C"/>
                </a:solidFill>
                <a:latin typeface="Gill Sans MT" panose="020B0502020104020203" pitchFamily="34" charset="77"/>
              </a:rPr>
              <a:t>.  </a:t>
            </a:r>
            <a:r>
              <a:rPr lang="en-GB" sz="2400" i="1" noProof="0" dirty="0" err="1">
                <a:solidFill>
                  <a:srgbClr val="C00000"/>
                </a:solidFill>
                <a:latin typeface="Gill Sans MT" panose="020B0502020104020203" pitchFamily="34" charset="77"/>
              </a:rPr>
              <a:t>Yotó</a:t>
            </a:r>
            <a:r>
              <a:rPr lang="en-GB" sz="1440" i="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(SUBTITLE: </a:t>
            </a:r>
            <a:r>
              <a:rPr lang="en-GB" sz="1440" noProof="0" dirty="0">
                <a:latin typeface="Gill Sans MT" panose="020B0502020104020203" pitchFamily="34" charset="77"/>
              </a:rPr>
              <a:t>“</a:t>
            </a:r>
            <a:r>
              <a:rPr lang="en-GB" sz="1440" u="sng" noProof="0" dirty="0">
                <a:solidFill>
                  <a:srgbClr val="C00000"/>
                </a:solidFill>
                <a:latin typeface="Gill Sans MT" panose="020B0502020104020203" pitchFamily="34" charset="77"/>
              </a:rPr>
              <a:t>50,000</a:t>
            </a:r>
            <a:r>
              <a:rPr lang="en-GB" sz="1440" noProof="0" dirty="0">
                <a:solidFill>
                  <a:srgbClr val="2F2E2C"/>
                </a:solidFill>
                <a:latin typeface="Gill Sans MT" panose="020B0502020104020203" pitchFamily="34" charset="77"/>
              </a:rPr>
              <a:t>, </a:t>
            </a:r>
            <a:r>
              <a:rPr lang="en-GB" sz="1440" u="sng" noProof="0" dirty="0">
                <a:solidFill>
                  <a:srgbClr val="C00000"/>
                </a:solidFill>
                <a:latin typeface="Gill Sans MT" panose="020B0502020104020203" pitchFamily="34" charset="77"/>
              </a:rPr>
              <a:t>no less</a:t>
            </a:r>
            <a:r>
              <a:rPr lang="en-GB" sz="1440" noProof="0" dirty="0">
                <a:solidFill>
                  <a:srgbClr val="2F2E2C"/>
                </a:solidFill>
                <a:latin typeface="Gill Sans MT" panose="020B0502020104020203" pitchFamily="34" charset="77"/>
              </a:rPr>
              <a:t>.”)</a:t>
            </a:r>
          </a:p>
          <a:p>
            <a:r>
              <a:rPr lang="en-GB" sz="1440" i="1" noProof="0" dirty="0">
                <a:latin typeface="Gill Sans MT" panose="020B0502020104020203" pitchFamily="34" charset="77"/>
              </a:rPr>
              <a:t>C-3PO</a:t>
            </a:r>
            <a:r>
              <a:rPr lang="en-GB" sz="1440" i="1" noProof="0" dirty="0">
                <a:solidFill>
                  <a:srgbClr val="2F2E2C"/>
                </a:solidFill>
                <a:latin typeface="Gill Sans MT" panose="020B0502020104020203" pitchFamily="34" charset="77"/>
              </a:rPr>
              <a:t> relays this message and Jabba asks why he should pay so much.</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Eí</a:t>
            </a:r>
            <a:r>
              <a:rPr lang="en-GB" sz="2400" i="1" noProof="0" dirty="0">
                <a:solidFill>
                  <a:srgbClr val="2F2E2C"/>
                </a:solidFill>
                <a:latin typeface="Gill Sans MT" panose="020B0502020104020203" pitchFamily="34" charset="77"/>
              </a:rPr>
              <a:t> </a:t>
            </a:r>
            <a:r>
              <a:rPr lang="en-GB" sz="2400" i="1" noProof="0" dirty="0" err="1">
                <a:solidFill>
                  <a:srgbClr val="C00000"/>
                </a:solidFill>
                <a:latin typeface="Gill Sans MT" panose="020B0502020104020203" pitchFamily="34" charset="77"/>
              </a:rPr>
              <a:t>yóto</a:t>
            </a:r>
            <a:r>
              <a:rPr lang="en-GB" sz="2400" i="1" noProof="0" dirty="0">
                <a:solidFill>
                  <a:srgbClr val="2F2E2C"/>
                </a:solidFill>
                <a:latin typeface="Gill Sans MT" panose="020B0502020104020203" pitchFamily="34" charset="77"/>
              </a:rPr>
              <a:t>.</a:t>
            </a:r>
            <a:endParaRPr lang="en-GB" sz="2400" noProof="0" dirty="0">
              <a:solidFill>
                <a:srgbClr val="2F2E2C"/>
              </a:solidFill>
              <a:latin typeface="Gill Sans MT" panose="020B0502020104020203" pitchFamily="34" charset="77"/>
            </a:endParaRPr>
          </a:p>
          <a:p>
            <a:r>
              <a:rPr lang="en-GB" sz="1440" i="1" noProof="0" dirty="0">
                <a:solidFill>
                  <a:srgbClr val="2F2E2C"/>
                </a:solidFill>
                <a:latin typeface="Gill Sans MT" panose="020B0502020104020203" pitchFamily="34" charset="77"/>
              </a:rPr>
              <a:t>The above isn’t subtitled, but Leia pulls out a bomb and activates it.</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b="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Because he’s holding a thermal detonator!</a:t>
            </a:r>
          </a:p>
          <a:p>
            <a:r>
              <a:rPr lang="en-GB" sz="1440" i="1" noProof="0" dirty="0">
                <a:solidFill>
                  <a:srgbClr val="2F2E2C"/>
                </a:solidFill>
                <a:latin typeface="Gill Sans MT" panose="020B0502020104020203" pitchFamily="34" charset="77"/>
              </a:rPr>
              <a:t>Jabba is impressed by this and offers 35,000.</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Yató</a:t>
            </a:r>
            <a:r>
              <a:rPr lang="en-GB" sz="2400" i="1" noProof="0" dirty="0">
                <a:solidFill>
                  <a:srgbClr val="2F2E2C"/>
                </a:solidFill>
                <a:latin typeface="Gill Sans MT" panose="020B0502020104020203" pitchFamily="34" charset="77"/>
              </a:rPr>
              <a:t> cha.</a:t>
            </a:r>
            <a:endParaRPr lang="en-GB" sz="2400" noProof="0" dirty="0">
              <a:solidFill>
                <a:srgbClr val="2F2E2C"/>
              </a:solidFill>
              <a:latin typeface="Gill Sans MT" panose="020B0502020104020203" pitchFamily="34" charset="77"/>
            </a:endParaRPr>
          </a:p>
          <a:p>
            <a:r>
              <a:rPr lang="en-GB" sz="1440" i="1" noProof="0" dirty="0">
                <a:solidFill>
                  <a:srgbClr val="2F2E2C"/>
                </a:solidFill>
                <a:latin typeface="Gill Sans MT" panose="020B0502020104020203" pitchFamily="34" charset="77"/>
              </a:rPr>
              <a:t>The above isn’t subtitled, but Leia deactivates the bomb and puts it away.</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b="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He agrees.</a:t>
            </a:r>
          </a:p>
          <a:p>
            <a:r>
              <a:rPr lang="en-GB" sz="1440" i="1" noProof="0" dirty="0">
                <a:solidFill>
                  <a:srgbClr val="2F2E2C"/>
                </a:solidFill>
                <a:latin typeface="Gill Sans MT" panose="020B0502020104020203" pitchFamily="34" charset="77"/>
              </a:rPr>
              <a:t>Order is restored.</a:t>
            </a:r>
            <a:endParaRPr lang="en-GB" sz="1680" noProof="0" dirty="0">
              <a:solidFill>
                <a:srgbClr val="2F2E2C"/>
              </a:solidFill>
              <a:latin typeface="Gill Sans MT" panose="020B0502020104020203" pitchFamily="34" charset="77"/>
            </a:endParaRPr>
          </a:p>
        </p:txBody>
      </p:sp>
      <p:sp>
        <p:nvSpPr>
          <p:cNvPr id="6" name="Rectangle 5">
            <a:extLst>
              <a:ext uri="{FF2B5EF4-FFF2-40B4-BE49-F238E27FC236}">
                <a16:creationId xmlns:a16="http://schemas.microsoft.com/office/drawing/2014/main" id="{6E6BA5DB-6DFA-C24E-9EF2-8CE65DBD789F}"/>
              </a:ext>
            </a:extLst>
          </p:cNvPr>
          <p:cNvSpPr/>
          <p:nvPr/>
        </p:nvSpPr>
        <p:spPr>
          <a:xfrm>
            <a:off x="1170653" y="6256657"/>
            <a:ext cx="9591466" cy="261610"/>
          </a:xfrm>
          <a:prstGeom prst="rect">
            <a:avLst/>
          </a:prstGeom>
        </p:spPr>
        <p:txBody>
          <a:bodyPr wrap="square">
            <a:spAutoFit/>
          </a:bodyPr>
          <a:lstStyle/>
          <a:p>
            <a:r>
              <a:rPr lang="en-GB" sz="1100" noProof="0" dirty="0">
                <a:latin typeface="Gill Sans MT" panose="020B0502020104020203" pitchFamily="34" charset="77"/>
              </a:rPr>
              <a:t>Adapted from: The Art of Language Invention: From Horse-Lords to Dark Elves, The Words Behind World-Building, by David J. Peterson, Penguin, 2015. </a:t>
            </a:r>
          </a:p>
        </p:txBody>
      </p:sp>
      <p:pic>
        <p:nvPicPr>
          <p:cNvPr id="4" name="Picture 3">
            <a:extLst>
              <a:ext uri="{FF2B5EF4-FFF2-40B4-BE49-F238E27FC236}">
                <a16:creationId xmlns:a16="http://schemas.microsoft.com/office/drawing/2014/main" id="{3A37930F-E422-3CAE-0092-EDE09DFE23EC}"/>
              </a:ext>
            </a:extLst>
          </p:cNvPr>
          <p:cNvPicPr>
            <a:picLocks noChangeAspect="1"/>
          </p:cNvPicPr>
          <p:nvPr/>
        </p:nvPicPr>
        <p:blipFill>
          <a:blip r:embed="rId3"/>
          <a:stretch>
            <a:fillRect/>
          </a:stretch>
        </p:blipFill>
        <p:spPr>
          <a:xfrm>
            <a:off x="8976320" y="960435"/>
            <a:ext cx="2397562" cy="2996952"/>
          </a:xfrm>
          <a:prstGeom prst="rect">
            <a:avLst/>
          </a:prstGeom>
        </p:spPr>
      </p:pic>
      <p:pic>
        <p:nvPicPr>
          <p:cNvPr id="5" name="Picture 4">
            <a:extLst>
              <a:ext uri="{FF2B5EF4-FFF2-40B4-BE49-F238E27FC236}">
                <a16:creationId xmlns:a16="http://schemas.microsoft.com/office/drawing/2014/main" id="{184E9CBB-2B9D-F6DF-1661-C1D29B965285}"/>
              </a:ext>
            </a:extLst>
          </p:cNvPr>
          <p:cNvPicPr>
            <a:picLocks noChangeAspect="1"/>
          </p:cNvPicPr>
          <p:nvPr/>
        </p:nvPicPr>
        <p:blipFill>
          <a:blip r:embed="rId4"/>
          <a:stretch>
            <a:fillRect/>
          </a:stretch>
        </p:blipFill>
        <p:spPr>
          <a:xfrm>
            <a:off x="8976321" y="4333346"/>
            <a:ext cx="2404948" cy="1350724"/>
          </a:xfrm>
          <a:prstGeom prst="rect">
            <a:avLst/>
          </a:prstGeom>
        </p:spPr>
      </p:pic>
    </p:spTree>
    <p:extLst>
      <p:ext uri="{BB962C8B-B14F-4D97-AF65-F5344CB8AC3E}">
        <p14:creationId xmlns:p14="http://schemas.microsoft.com/office/powerpoint/2010/main" val="1252678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D4608-9A90-D6FA-C201-D463A265A1D3}"/>
              </a:ext>
            </a:extLst>
          </p:cNvPr>
          <p:cNvSpPr>
            <a:spLocks noGrp="1"/>
          </p:cNvSpPr>
          <p:nvPr>
            <p:ph type="title"/>
          </p:nvPr>
        </p:nvSpPr>
        <p:spPr/>
        <p:txBody>
          <a:bodyPr/>
          <a:lstStyle/>
          <a:p>
            <a:r>
              <a:rPr lang="en-GB" noProof="0" dirty="0"/>
              <a:t>Frequently Asked Questions (I)</a:t>
            </a:r>
          </a:p>
        </p:txBody>
      </p:sp>
      <p:sp>
        <p:nvSpPr>
          <p:cNvPr id="3" name="Content Placeholder 2">
            <a:extLst>
              <a:ext uri="{FF2B5EF4-FFF2-40B4-BE49-F238E27FC236}">
                <a16:creationId xmlns:a16="http://schemas.microsoft.com/office/drawing/2014/main" id="{82EF9C8F-919A-672A-6E0D-70322CB1046E}"/>
              </a:ext>
            </a:extLst>
          </p:cNvPr>
          <p:cNvSpPr>
            <a:spLocks noGrp="1"/>
          </p:cNvSpPr>
          <p:nvPr>
            <p:ph idx="1"/>
          </p:nvPr>
        </p:nvSpPr>
        <p:spPr/>
        <p:txBody>
          <a:bodyPr/>
          <a:lstStyle/>
          <a:p>
            <a:r>
              <a:rPr lang="en-GB" noProof="0" dirty="0"/>
              <a:t>I don’t know Python. Can I take this module? </a:t>
            </a:r>
          </a:p>
          <a:p>
            <a:pPr lvl="1"/>
            <a:r>
              <a:rPr lang="en-GB" sz="2400" noProof="0" dirty="0">
                <a:solidFill>
                  <a:srgbClr val="7030A0"/>
                </a:solidFill>
              </a:rPr>
              <a:t>Yes, we have provided an introductory lecture/workshop on Python (at the level </a:t>
            </a:r>
            <a:r>
              <a:rPr lang="en-GB" sz="2400" dirty="0">
                <a:solidFill>
                  <a:srgbClr val="7030A0"/>
                </a:solidFill>
              </a:rPr>
              <a:t>required </a:t>
            </a:r>
            <a:r>
              <a:rPr lang="en-GB" sz="2400" noProof="0" dirty="0">
                <a:solidFill>
                  <a:srgbClr val="7030A0"/>
                </a:solidFill>
              </a:rPr>
              <a:t>for this module). </a:t>
            </a:r>
          </a:p>
          <a:p>
            <a:pPr marL="457182" lvl="1" indent="0">
              <a:buNone/>
            </a:pPr>
            <a:endParaRPr lang="en-GB" sz="2400" noProof="0" dirty="0">
              <a:solidFill>
                <a:srgbClr val="7030A0"/>
              </a:solidFill>
            </a:endParaRPr>
          </a:p>
          <a:p>
            <a:r>
              <a:rPr lang="en-GB" noProof="0" dirty="0"/>
              <a:t>I haven’t done any programming before. Can I still take this module?</a:t>
            </a:r>
          </a:p>
          <a:p>
            <a:pPr lvl="1"/>
            <a:r>
              <a:rPr lang="en-GB" sz="2400" noProof="0" dirty="0">
                <a:solidFill>
                  <a:srgbClr val="7030A0"/>
                </a:solidFill>
              </a:rPr>
              <a:t>Yes, but you should be prepared to learn scripting/programming and get familiar with the concepts quickly. We will provide examples/templates to </a:t>
            </a:r>
            <a:r>
              <a:rPr lang="en-GB" sz="2400" dirty="0">
                <a:solidFill>
                  <a:srgbClr val="7030A0"/>
                </a:solidFill>
              </a:rPr>
              <a:t>follow, and there is plenty of online material, </a:t>
            </a:r>
            <a:r>
              <a:rPr lang="en-GB" sz="2400" noProof="0" dirty="0">
                <a:solidFill>
                  <a:srgbClr val="7030A0"/>
                </a:solidFill>
              </a:rPr>
              <a:t>but there </a:t>
            </a:r>
            <a:r>
              <a:rPr lang="en-GB" sz="2400" dirty="0">
                <a:solidFill>
                  <a:srgbClr val="7030A0"/>
                </a:solidFill>
              </a:rPr>
              <a:t>will </a:t>
            </a:r>
            <a:r>
              <a:rPr lang="en-GB" sz="2400" noProof="0" dirty="0">
                <a:solidFill>
                  <a:srgbClr val="7030A0"/>
                </a:solidFill>
              </a:rPr>
              <a:t>be a steep learning curve. </a:t>
            </a:r>
          </a:p>
        </p:txBody>
      </p:sp>
      <p:sp>
        <p:nvSpPr>
          <p:cNvPr id="4" name="Slide Number Placeholder 3">
            <a:extLst>
              <a:ext uri="{FF2B5EF4-FFF2-40B4-BE49-F238E27FC236}">
                <a16:creationId xmlns:a16="http://schemas.microsoft.com/office/drawing/2014/main" id="{9A066D8D-1AE9-0E6C-20A2-15AE4359CF38}"/>
              </a:ext>
            </a:extLst>
          </p:cNvPr>
          <p:cNvSpPr>
            <a:spLocks noGrp="1"/>
          </p:cNvSpPr>
          <p:nvPr>
            <p:ph type="sldNum" sz="quarter" idx="12"/>
          </p:nvPr>
        </p:nvSpPr>
        <p:spPr/>
        <p:txBody>
          <a:bodyPr/>
          <a:lstStyle/>
          <a:p>
            <a:fld id="{44E22EE9-B8A0-0641-9265-052CFE9B95A7}" type="slidenum">
              <a:rPr lang="en-GB" noProof="0" smtClean="0"/>
              <a:pPr/>
              <a:t>30</a:t>
            </a:fld>
            <a:endParaRPr lang="en-GB" noProof="0" dirty="0"/>
          </a:p>
        </p:txBody>
      </p:sp>
    </p:spTree>
    <p:extLst>
      <p:ext uri="{BB962C8B-B14F-4D97-AF65-F5344CB8AC3E}">
        <p14:creationId xmlns:p14="http://schemas.microsoft.com/office/powerpoint/2010/main" val="2749693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C28E-DB18-8371-8F62-588A5692D5F1}"/>
              </a:ext>
            </a:extLst>
          </p:cNvPr>
          <p:cNvSpPr>
            <a:spLocks noGrp="1"/>
          </p:cNvSpPr>
          <p:nvPr>
            <p:ph type="title"/>
          </p:nvPr>
        </p:nvSpPr>
        <p:spPr/>
        <p:txBody>
          <a:bodyPr/>
          <a:lstStyle/>
          <a:p>
            <a:r>
              <a:rPr lang="en-GB" noProof="0" dirty="0"/>
              <a:t>Frequently Asked Questions (II)</a:t>
            </a:r>
          </a:p>
        </p:txBody>
      </p:sp>
      <p:sp>
        <p:nvSpPr>
          <p:cNvPr id="3" name="Content Placeholder 2">
            <a:extLst>
              <a:ext uri="{FF2B5EF4-FFF2-40B4-BE49-F238E27FC236}">
                <a16:creationId xmlns:a16="http://schemas.microsoft.com/office/drawing/2014/main" id="{89A3C6CC-73EB-E069-A0C8-9972F15B6602}"/>
              </a:ext>
            </a:extLst>
          </p:cNvPr>
          <p:cNvSpPr>
            <a:spLocks noGrp="1"/>
          </p:cNvSpPr>
          <p:nvPr>
            <p:ph idx="1"/>
          </p:nvPr>
        </p:nvSpPr>
        <p:spPr/>
        <p:txBody>
          <a:bodyPr/>
          <a:lstStyle/>
          <a:p>
            <a:r>
              <a:rPr lang="en-GB" noProof="0" dirty="0"/>
              <a:t>Machine learning seems to involve a lot of mathematics, especially statistics and probability. Do I need to know all these before taking this module?</a:t>
            </a:r>
          </a:p>
          <a:p>
            <a:pPr lvl="1"/>
            <a:r>
              <a:rPr lang="en-GB" sz="2400" noProof="0" dirty="0">
                <a:solidFill>
                  <a:srgbClr val="7030A0"/>
                </a:solidFill>
              </a:rPr>
              <a:t>You need to be familiar with the basic concepts of statistics and </a:t>
            </a:r>
            <a:r>
              <a:rPr lang="en-GB" sz="2400" dirty="0">
                <a:solidFill>
                  <a:srgbClr val="7030A0"/>
                </a:solidFill>
              </a:rPr>
              <a:t>probability, </a:t>
            </a:r>
            <a:r>
              <a:rPr lang="en-GB" sz="2400" noProof="0" dirty="0">
                <a:solidFill>
                  <a:srgbClr val="7030A0"/>
                </a:solidFill>
              </a:rPr>
              <a:t>but we have provided a brief refresher online tutorial. </a:t>
            </a:r>
          </a:p>
          <a:p>
            <a:pPr lvl="1"/>
            <a:r>
              <a:rPr lang="en-GB" sz="2400" noProof="0" dirty="0">
                <a:solidFill>
                  <a:srgbClr val="7030A0"/>
                </a:solidFill>
              </a:rPr>
              <a:t>The lecture content/concepts will not be mathematically </a:t>
            </a:r>
            <a:r>
              <a:rPr lang="en-GB" sz="2400" dirty="0">
                <a:solidFill>
                  <a:srgbClr val="7030A0"/>
                </a:solidFill>
              </a:rPr>
              <a:t>focused, but when needed, </a:t>
            </a:r>
            <a:r>
              <a:rPr lang="en-GB" sz="2400" noProof="0" dirty="0">
                <a:solidFill>
                  <a:srgbClr val="7030A0"/>
                </a:solidFill>
              </a:rPr>
              <a:t>the underlying mathematical concepts will be described/shown to elaborate </a:t>
            </a:r>
            <a:r>
              <a:rPr lang="en-GB" sz="2400" dirty="0">
                <a:solidFill>
                  <a:srgbClr val="7030A0"/>
                </a:solidFill>
              </a:rPr>
              <a:t>on the </a:t>
            </a:r>
            <a:r>
              <a:rPr lang="en-GB" sz="2400" noProof="0" dirty="0">
                <a:solidFill>
                  <a:srgbClr val="7030A0"/>
                </a:solidFill>
              </a:rPr>
              <a:t>concepts. </a:t>
            </a:r>
          </a:p>
          <a:p>
            <a:pPr lvl="1"/>
            <a:r>
              <a:rPr lang="en-GB" sz="2400" noProof="0" dirty="0">
                <a:solidFill>
                  <a:srgbClr val="7030A0"/>
                </a:solidFill>
              </a:rPr>
              <a:t>Learning mathematical concepts in a group is often easier.</a:t>
            </a:r>
          </a:p>
          <a:p>
            <a:pPr lvl="1"/>
            <a:r>
              <a:rPr lang="en-GB" sz="2400" noProof="0" dirty="0">
                <a:solidFill>
                  <a:srgbClr val="7030A0"/>
                </a:solidFill>
              </a:rPr>
              <a:t>We will focus on concepts and skills that won’t be easy to </a:t>
            </a:r>
            <a:r>
              <a:rPr lang="en-GB" sz="2400" dirty="0">
                <a:solidFill>
                  <a:srgbClr val="7030A0"/>
                </a:solidFill>
              </a:rPr>
              <a:t>find or learn from </a:t>
            </a:r>
            <a:r>
              <a:rPr lang="en-GB" sz="2400" noProof="0" dirty="0">
                <a:solidFill>
                  <a:srgbClr val="7030A0"/>
                </a:solidFill>
              </a:rPr>
              <a:t>a series of online videos. </a:t>
            </a:r>
          </a:p>
          <a:p>
            <a:endParaRPr lang="en-GB" noProof="0" dirty="0"/>
          </a:p>
        </p:txBody>
      </p:sp>
      <p:sp>
        <p:nvSpPr>
          <p:cNvPr id="4" name="Slide Number Placeholder 3">
            <a:extLst>
              <a:ext uri="{FF2B5EF4-FFF2-40B4-BE49-F238E27FC236}">
                <a16:creationId xmlns:a16="http://schemas.microsoft.com/office/drawing/2014/main" id="{06412B66-87E7-17F0-4D69-B1F518182C56}"/>
              </a:ext>
            </a:extLst>
          </p:cNvPr>
          <p:cNvSpPr>
            <a:spLocks noGrp="1"/>
          </p:cNvSpPr>
          <p:nvPr>
            <p:ph type="sldNum" sz="quarter" idx="12"/>
          </p:nvPr>
        </p:nvSpPr>
        <p:spPr/>
        <p:txBody>
          <a:bodyPr/>
          <a:lstStyle/>
          <a:p>
            <a:fld id="{44E22EE9-B8A0-0641-9265-052CFE9B95A7}" type="slidenum">
              <a:rPr lang="en-GB" noProof="0" smtClean="0"/>
              <a:pPr/>
              <a:t>31</a:t>
            </a:fld>
            <a:endParaRPr lang="en-GB" noProof="0" dirty="0"/>
          </a:p>
        </p:txBody>
      </p:sp>
    </p:spTree>
    <p:extLst>
      <p:ext uri="{BB962C8B-B14F-4D97-AF65-F5344CB8AC3E}">
        <p14:creationId xmlns:p14="http://schemas.microsoft.com/office/powerpoint/2010/main" val="1981601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0BF8-BF2E-9F9C-7459-D11BC220EE34}"/>
              </a:ext>
            </a:extLst>
          </p:cNvPr>
          <p:cNvSpPr>
            <a:spLocks noGrp="1"/>
          </p:cNvSpPr>
          <p:nvPr>
            <p:ph type="title"/>
          </p:nvPr>
        </p:nvSpPr>
        <p:spPr/>
        <p:txBody>
          <a:bodyPr/>
          <a:lstStyle/>
          <a:p>
            <a:r>
              <a:rPr lang="en-GB" noProof="0" dirty="0"/>
              <a:t>Concepts that will not be covered in this module	</a:t>
            </a:r>
          </a:p>
        </p:txBody>
      </p:sp>
      <p:sp>
        <p:nvSpPr>
          <p:cNvPr id="3" name="Content Placeholder 2">
            <a:extLst>
              <a:ext uri="{FF2B5EF4-FFF2-40B4-BE49-F238E27FC236}">
                <a16:creationId xmlns:a16="http://schemas.microsoft.com/office/drawing/2014/main" id="{45A4331B-A2BC-C12C-E81C-6206B082C2AB}"/>
              </a:ext>
            </a:extLst>
          </p:cNvPr>
          <p:cNvSpPr>
            <a:spLocks noGrp="1"/>
          </p:cNvSpPr>
          <p:nvPr>
            <p:ph idx="1"/>
          </p:nvPr>
        </p:nvSpPr>
        <p:spPr/>
        <p:txBody>
          <a:bodyPr/>
          <a:lstStyle/>
          <a:p>
            <a:r>
              <a:rPr lang="en-GB" noProof="0" dirty="0"/>
              <a:t>Image processing and machine learning for medical imaging</a:t>
            </a:r>
          </a:p>
          <a:p>
            <a:r>
              <a:rPr lang="en-GB" noProof="0" dirty="0"/>
              <a:t>Natural language processing and text analysis</a:t>
            </a:r>
          </a:p>
          <a:p>
            <a:r>
              <a:rPr lang="en-GB" noProof="0" dirty="0"/>
              <a:t>Advanced machine learning and deep learning concepts such as transfer learning, generative models (some of these will be covered in an optional series after the module)</a:t>
            </a:r>
          </a:p>
          <a:p>
            <a:r>
              <a:rPr lang="en-GB" noProof="0" dirty="0"/>
              <a:t>Signal processing and feature engineering for specific modalities/data such as EEG, ECG, and Brain imaging  </a:t>
            </a:r>
          </a:p>
        </p:txBody>
      </p:sp>
      <p:sp>
        <p:nvSpPr>
          <p:cNvPr id="4" name="Slide Number Placeholder 3">
            <a:extLst>
              <a:ext uri="{FF2B5EF4-FFF2-40B4-BE49-F238E27FC236}">
                <a16:creationId xmlns:a16="http://schemas.microsoft.com/office/drawing/2014/main" id="{CAA8288B-BC5B-AD15-1F6D-07C4CC91FE67}"/>
              </a:ext>
            </a:extLst>
          </p:cNvPr>
          <p:cNvSpPr>
            <a:spLocks noGrp="1"/>
          </p:cNvSpPr>
          <p:nvPr>
            <p:ph type="sldNum" sz="quarter" idx="12"/>
          </p:nvPr>
        </p:nvSpPr>
        <p:spPr/>
        <p:txBody>
          <a:bodyPr/>
          <a:lstStyle/>
          <a:p>
            <a:fld id="{44E22EE9-B8A0-0641-9265-052CFE9B95A7}" type="slidenum">
              <a:rPr lang="en-GB" noProof="0" smtClean="0"/>
              <a:pPr/>
              <a:t>32</a:t>
            </a:fld>
            <a:endParaRPr lang="en-GB" noProof="0" dirty="0"/>
          </a:p>
        </p:txBody>
      </p:sp>
    </p:spTree>
    <p:extLst>
      <p:ext uri="{BB962C8B-B14F-4D97-AF65-F5344CB8AC3E}">
        <p14:creationId xmlns:p14="http://schemas.microsoft.com/office/powerpoint/2010/main" val="1680376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7366-BE70-0BA7-379C-7FD4A5531F4F}"/>
              </a:ext>
            </a:extLst>
          </p:cNvPr>
          <p:cNvSpPr>
            <a:spLocks noGrp="1"/>
          </p:cNvSpPr>
          <p:nvPr>
            <p:ph type="title"/>
          </p:nvPr>
        </p:nvSpPr>
        <p:spPr/>
        <p:txBody>
          <a:bodyPr/>
          <a:lstStyle/>
          <a:p>
            <a:r>
              <a:rPr lang="en-GB" noProof="0" dirty="0"/>
              <a:t>What will I learn in this module? </a:t>
            </a:r>
          </a:p>
        </p:txBody>
      </p:sp>
      <p:sp>
        <p:nvSpPr>
          <p:cNvPr id="3" name="Content Placeholder 2">
            <a:extLst>
              <a:ext uri="{FF2B5EF4-FFF2-40B4-BE49-F238E27FC236}">
                <a16:creationId xmlns:a16="http://schemas.microsoft.com/office/drawing/2014/main" id="{0F352BDD-6ED8-7C24-40E0-B102B9D83F3E}"/>
              </a:ext>
            </a:extLst>
          </p:cNvPr>
          <p:cNvSpPr>
            <a:spLocks noGrp="1"/>
          </p:cNvSpPr>
          <p:nvPr>
            <p:ph idx="1"/>
          </p:nvPr>
        </p:nvSpPr>
        <p:spPr/>
        <p:txBody>
          <a:bodyPr/>
          <a:lstStyle/>
          <a:p>
            <a:r>
              <a:rPr lang="en-GB" noProof="0" dirty="0"/>
              <a:t>Primary concepts and foundations of machine learning (statistical/probabilistic learning and deep learning models). </a:t>
            </a:r>
          </a:p>
          <a:p>
            <a:r>
              <a:rPr lang="en-GB" noProof="0" dirty="0"/>
              <a:t>Some of the basic/key models to design and develop supervised and unsupervised machine learning.</a:t>
            </a:r>
          </a:p>
          <a:p>
            <a:r>
              <a:rPr lang="en-GB" noProof="0" dirty="0"/>
              <a:t>Cross-validation, hyperparameter tuning, </a:t>
            </a:r>
            <a:r>
              <a:rPr lang="en-GB" dirty="0"/>
              <a:t>and evaluation </a:t>
            </a:r>
            <a:r>
              <a:rPr lang="en-GB" noProof="0" dirty="0"/>
              <a:t>metrics</a:t>
            </a:r>
          </a:p>
          <a:p>
            <a:r>
              <a:rPr lang="en-GB" noProof="0" dirty="0"/>
              <a:t>Hands-on skills and working with real-world </a:t>
            </a:r>
            <a:r>
              <a:rPr lang="en-GB" dirty="0"/>
              <a:t>data, </a:t>
            </a:r>
            <a:r>
              <a:rPr lang="en-GB" noProof="0" dirty="0"/>
              <a:t>and designing/evaluating models with different real-world datasets.</a:t>
            </a:r>
          </a:p>
          <a:p>
            <a:endParaRPr lang="en-GB" noProof="0" dirty="0"/>
          </a:p>
          <a:p>
            <a:r>
              <a:rPr lang="en-GB" noProof="0" dirty="0"/>
              <a:t>Ultimately, this module (hopefully) will help you learn fundamental concepts on how ML models are constructed and applied to real-world problems. </a:t>
            </a:r>
          </a:p>
        </p:txBody>
      </p:sp>
      <p:sp>
        <p:nvSpPr>
          <p:cNvPr id="4" name="Slide Number Placeholder 3">
            <a:extLst>
              <a:ext uri="{FF2B5EF4-FFF2-40B4-BE49-F238E27FC236}">
                <a16:creationId xmlns:a16="http://schemas.microsoft.com/office/drawing/2014/main" id="{983FEB26-ACA1-B587-0744-81DB87524F5E}"/>
              </a:ext>
            </a:extLst>
          </p:cNvPr>
          <p:cNvSpPr>
            <a:spLocks noGrp="1"/>
          </p:cNvSpPr>
          <p:nvPr>
            <p:ph type="sldNum" sz="quarter" idx="12"/>
          </p:nvPr>
        </p:nvSpPr>
        <p:spPr/>
        <p:txBody>
          <a:bodyPr/>
          <a:lstStyle/>
          <a:p>
            <a:fld id="{44E22EE9-B8A0-0641-9265-052CFE9B95A7}" type="slidenum">
              <a:rPr lang="en-GB" noProof="0" smtClean="0"/>
              <a:pPr/>
              <a:t>33</a:t>
            </a:fld>
            <a:endParaRPr lang="en-GB" noProof="0" dirty="0"/>
          </a:p>
        </p:txBody>
      </p:sp>
    </p:spTree>
    <p:extLst>
      <p:ext uri="{BB962C8B-B14F-4D97-AF65-F5344CB8AC3E}">
        <p14:creationId xmlns:p14="http://schemas.microsoft.com/office/powerpoint/2010/main" val="2427147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07A-02A2-D5E9-8B55-0ED092D1E1D9}"/>
              </a:ext>
            </a:extLst>
          </p:cNvPr>
          <p:cNvSpPr>
            <a:spLocks noGrp="1"/>
          </p:cNvSpPr>
          <p:nvPr>
            <p:ph type="title"/>
          </p:nvPr>
        </p:nvSpPr>
        <p:spPr/>
        <p:txBody>
          <a:bodyPr/>
          <a:lstStyle/>
          <a:p>
            <a:r>
              <a:rPr lang="en-GB" noProof="0" dirty="0"/>
              <a:t>Module assessment</a:t>
            </a:r>
          </a:p>
        </p:txBody>
      </p:sp>
      <p:sp>
        <p:nvSpPr>
          <p:cNvPr id="3" name="Content Placeholder 2">
            <a:extLst>
              <a:ext uri="{FF2B5EF4-FFF2-40B4-BE49-F238E27FC236}">
                <a16:creationId xmlns:a16="http://schemas.microsoft.com/office/drawing/2014/main" id="{0DD2A08C-3C80-F08C-75C4-E546560287A1}"/>
              </a:ext>
            </a:extLst>
          </p:cNvPr>
          <p:cNvSpPr>
            <a:spLocks noGrp="1"/>
          </p:cNvSpPr>
          <p:nvPr>
            <p:ph idx="1"/>
          </p:nvPr>
        </p:nvSpPr>
        <p:spPr/>
        <p:txBody>
          <a:bodyPr/>
          <a:lstStyle/>
          <a:p>
            <a:r>
              <a:rPr lang="en-GB" sz="2000" noProof="0" dirty="0"/>
              <a:t>2 Marked Lab assignments (50%) </a:t>
            </a:r>
          </a:p>
          <a:p>
            <a:pPr lvl="1"/>
            <a:r>
              <a:rPr lang="en-GB" noProof="0" dirty="0"/>
              <a:t>Lab 5 (Friday)</a:t>
            </a:r>
          </a:p>
          <a:p>
            <a:pPr lvl="2"/>
            <a:r>
              <a:rPr lang="en-GB" sz="2000" dirty="0"/>
              <a:t>This assessment will consist of pen-and-paper multiple-choice questions. You may prepare and bring one A4 double-sided cheat sheet.</a:t>
            </a:r>
            <a:endParaRPr lang="en-GB" sz="2000" noProof="0" dirty="0"/>
          </a:p>
          <a:p>
            <a:pPr lvl="1"/>
            <a:r>
              <a:rPr lang="en-GB" noProof="0" dirty="0"/>
              <a:t>Lab 8 (Wednesday) </a:t>
            </a:r>
          </a:p>
          <a:p>
            <a:pPr lvl="2"/>
            <a:r>
              <a:rPr lang="en-GB" sz="2000" dirty="0"/>
              <a:t>This assessment will consist of a series of questions on a use case to be reviewed/evaluated. </a:t>
            </a:r>
          </a:p>
          <a:p>
            <a:r>
              <a:rPr lang="en-GB" sz="2000" noProof="0" dirty="0"/>
              <a:t>Final project (50%)</a:t>
            </a:r>
          </a:p>
          <a:p>
            <a:pPr lvl="1"/>
            <a:r>
              <a:rPr lang="en-GB" noProof="0" dirty="0"/>
              <a:t>In the 2</a:t>
            </a:r>
            <a:r>
              <a:rPr lang="en-GB" baseline="30000" noProof="0" dirty="0"/>
              <a:t>nd</a:t>
            </a:r>
            <a:r>
              <a:rPr lang="en-GB" noProof="0" dirty="0"/>
              <a:t> week, we will give you a dataset and ask you to:</a:t>
            </a:r>
          </a:p>
          <a:p>
            <a:pPr lvl="2"/>
            <a:r>
              <a:rPr lang="en-GB" sz="2000" noProof="0" dirty="0"/>
              <a:t> Conduct a set of exploratory data </a:t>
            </a:r>
            <a:r>
              <a:rPr lang="en-GB" sz="2000" dirty="0"/>
              <a:t>analyses</a:t>
            </a:r>
            <a:endParaRPr lang="en-GB" sz="2000" noProof="0" dirty="0"/>
          </a:p>
          <a:p>
            <a:pPr lvl="2"/>
            <a:r>
              <a:rPr lang="en-GB" sz="2000" noProof="0" dirty="0"/>
              <a:t> Develop a simple ML model and evaluate it</a:t>
            </a:r>
          </a:p>
          <a:p>
            <a:pPr lvl="2"/>
            <a:r>
              <a:rPr lang="en-GB" sz="2000" noProof="0" dirty="0"/>
              <a:t>Code with markdown in </a:t>
            </a:r>
            <a:r>
              <a:rPr lang="en-GB" sz="2000" noProof="0" dirty="0" err="1"/>
              <a:t>Jupyter</a:t>
            </a:r>
            <a:r>
              <a:rPr lang="en-GB" sz="2000" noProof="0" dirty="0"/>
              <a:t> Notebook will be sufficient.</a:t>
            </a:r>
            <a:endParaRPr lang="en-GB" sz="2400" dirty="0"/>
          </a:p>
          <a:p>
            <a:pPr marL="114297" indent="0">
              <a:buNone/>
            </a:pPr>
            <a:r>
              <a:rPr lang="en-GB" dirty="0"/>
              <a:t>- </a:t>
            </a:r>
            <a:r>
              <a:rPr lang="en-GB" b="1" dirty="0">
                <a:solidFill>
                  <a:srgbClr val="FF0000"/>
                </a:solidFill>
              </a:rPr>
              <a:t>Assessments will be on Blackboard</a:t>
            </a:r>
            <a:r>
              <a:rPr lang="en-GB" dirty="0"/>
              <a:t>. </a:t>
            </a:r>
            <a:endParaRPr lang="en-GB" noProof="0" dirty="0"/>
          </a:p>
        </p:txBody>
      </p:sp>
      <p:sp>
        <p:nvSpPr>
          <p:cNvPr id="4" name="Slide Number Placeholder 3">
            <a:extLst>
              <a:ext uri="{FF2B5EF4-FFF2-40B4-BE49-F238E27FC236}">
                <a16:creationId xmlns:a16="http://schemas.microsoft.com/office/drawing/2014/main" id="{9929E8B3-023E-6F44-C77E-13FF7757E0BE}"/>
              </a:ext>
            </a:extLst>
          </p:cNvPr>
          <p:cNvSpPr>
            <a:spLocks noGrp="1"/>
          </p:cNvSpPr>
          <p:nvPr>
            <p:ph type="sldNum" sz="quarter" idx="12"/>
          </p:nvPr>
        </p:nvSpPr>
        <p:spPr/>
        <p:txBody>
          <a:bodyPr/>
          <a:lstStyle/>
          <a:p>
            <a:fld id="{44E22EE9-B8A0-0641-9265-052CFE9B95A7}" type="slidenum">
              <a:rPr lang="en-GB" noProof="0" smtClean="0"/>
              <a:pPr/>
              <a:t>34</a:t>
            </a:fld>
            <a:endParaRPr lang="en-GB" noProof="0" dirty="0"/>
          </a:p>
        </p:txBody>
      </p:sp>
    </p:spTree>
    <p:extLst>
      <p:ext uri="{BB962C8B-B14F-4D97-AF65-F5344CB8AC3E}">
        <p14:creationId xmlns:p14="http://schemas.microsoft.com/office/powerpoint/2010/main" val="117951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DDCE-A72D-A9E0-F96D-6C4523C1DC49}"/>
              </a:ext>
            </a:extLst>
          </p:cNvPr>
          <p:cNvSpPr>
            <a:spLocks noGrp="1"/>
          </p:cNvSpPr>
          <p:nvPr>
            <p:ph type="title"/>
          </p:nvPr>
        </p:nvSpPr>
        <p:spPr/>
        <p:txBody>
          <a:bodyPr/>
          <a:lstStyle/>
          <a:p>
            <a:r>
              <a:rPr lang="en-GB" noProof="0" dirty="0"/>
              <a:t>Reference and sources</a:t>
            </a:r>
          </a:p>
        </p:txBody>
      </p:sp>
      <p:sp>
        <p:nvSpPr>
          <p:cNvPr id="3" name="Slide Number Placeholder 2">
            <a:extLst>
              <a:ext uri="{FF2B5EF4-FFF2-40B4-BE49-F238E27FC236}">
                <a16:creationId xmlns:a16="http://schemas.microsoft.com/office/drawing/2014/main" id="{4EA2A339-1C43-1927-203A-3A981DD6A940}"/>
              </a:ext>
            </a:extLst>
          </p:cNvPr>
          <p:cNvSpPr>
            <a:spLocks noGrp="1"/>
          </p:cNvSpPr>
          <p:nvPr>
            <p:ph type="sldNum" sz="quarter" idx="12"/>
          </p:nvPr>
        </p:nvSpPr>
        <p:spPr/>
        <p:txBody>
          <a:bodyPr/>
          <a:lstStyle/>
          <a:p>
            <a:fld id="{BB98F552-A29D-2D4E-8192-F20670493719}" type="slidenum">
              <a:rPr lang="en-GB" noProof="0" smtClean="0"/>
              <a:pPr/>
              <a:t>35</a:t>
            </a:fld>
            <a:endParaRPr lang="en-GB" noProof="0" dirty="0"/>
          </a:p>
        </p:txBody>
      </p:sp>
      <p:pic>
        <p:nvPicPr>
          <p:cNvPr id="23556" name="Picture 4" descr="Deep Learning (Adaptive Computation and Machine Learning Series):  Amazon.co.uk: Goodfellow, Ian, Bengio, Yoshua, Courville, Aaron, Bach,  Francis: 9780262035613: Books">
            <a:extLst>
              <a:ext uri="{FF2B5EF4-FFF2-40B4-BE49-F238E27FC236}">
                <a16:creationId xmlns:a16="http://schemas.microsoft.com/office/drawing/2014/main" id="{5C198E8E-3770-DB6C-490F-05188B238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159" y="1501668"/>
            <a:ext cx="1820681" cy="23965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FA0EB0-6BB2-D0B4-E99D-1A50DF75C0C3}"/>
              </a:ext>
            </a:extLst>
          </p:cNvPr>
          <p:cNvSpPr txBox="1"/>
          <p:nvPr/>
        </p:nvSpPr>
        <p:spPr>
          <a:xfrm>
            <a:off x="4007338" y="3970605"/>
            <a:ext cx="1922321" cy="424732"/>
          </a:xfrm>
          <a:prstGeom prst="rect">
            <a:avLst/>
          </a:prstGeom>
          <a:noFill/>
        </p:spPr>
        <p:txBody>
          <a:bodyPr wrap="none" rtlCol="0">
            <a:spAutoFit/>
          </a:bodyPr>
          <a:lstStyle/>
          <a:p>
            <a:pPr algn="ctr"/>
            <a:r>
              <a:rPr lang="en-GB" sz="1080" noProof="0" dirty="0"/>
              <a:t>Deep Learning</a:t>
            </a:r>
          </a:p>
          <a:p>
            <a:pPr algn="ctr"/>
            <a:r>
              <a:rPr lang="en-GB" sz="1080" noProof="0" dirty="0"/>
              <a:t>Goodfellow et al., MIT Press</a:t>
            </a:r>
          </a:p>
        </p:txBody>
      </p:sp>
      <p:sp>
        <p:nvSpPr>
          <p:cNvPr id="5" name="TextBox 4">
            <a:extLst>
              <a:ext uri="{FF2B5EF4-FFF2-40B4-BE49-F238E27FC236}">
                <a16:creationId xmlns:a16="http://schemas.microsoft.com/office/drawing/2014/main" id="{2FA5F11C-6161-2441-1498-33808EC67D19}"/>
              </a:ext>
            </a:extLst>
          </p:cNvPr>
          <p:cNvSpPr txBox="1"/>
          <p:nvPr/>
        </p:nvSpPr>
        <p:spPr>
          <a:xfrm>
            <a:off x="1400133" y="5315342"/>
            <a:ext cx="7888121" cy="1200329"/>
          </a:xfrm>
          <a:prstGeom prst="rect">
            <a:avLst/>
          </a:prstGeom>
          <a:noFill/>
        </p:spPr>
        <p:txBody>
          <a:bodyPr wrap="none" rtlCol="0">
            <a:spAutoFit/>
          </a:bodyPr>
          <a:lstStyle/>
          <a:p>
            <a:r>
              <a:rPr lang="en-GB" sz="1440" b="1" noProof="0" dirty="0"/>
              <a:t>Links to Preprints (PDFs/online versions)</a:t>
            </a:r>
            <a:r>
              <a:rPr lang="en-GB" sz="1440" noProof="0" dirty="0"/>
              <a:t>: </a:t>
            </a:r>
          </a:p>
          <a:p>
            <a:r>
              <a:rPr lang="en-GB" sz="1440" noProof="0" dirty="0"/>
              <a:t>- Probabilistic Machine Learning: An Introduction, https://</a:t>
            </a:r>
            <a:r>
              <a:rPr lang="en-GB" sz="1440" noProof="0" dirty="0" err="1"/>
              <a:t>probml.github.io</a:t>
            </a:r>
            <a:r>
              <a:rPr lang="en-GB" sz="1440" noProof="0" dirty="0"/>
              <a:t>/</a:t>
            </a:r>
            <a:r>
              <a:rPr lang="en-GB" sz="1440" noProof="0" dirty="0" err="1"/>
              <a:t>pml</a:t>
            </a:r>
            <a:r>
              <a:rPr lang="en-GB" sz="1440" noProof="0" dirty="0"/>
              <a:t>-book/book1.html</a:t>
            </a:r>
          </a:p>
          <a:p>
            <a:r>
              <a:rPr lang="en-GB" sz="1440" noProof="0" dirty="0"/>
              <a:t>- Deep learning: https://</a:t>
            </a:r>
            <a:r>
              <a:rPr lang="en-GB" sz="1440" noProof="0" dirty="0" err="1"/>
              <a:t>www.deeplearningbook.org</a:t>
            </a:r>
            <a:endParaRPr lang="en-GB" sz="1440" noProof="0" dirty="0"/>
          </a:p>
          <a:p>
            <a:r>
              <a:rPr lang="en-GB" sz="1440" noProof="0" dirty="0"/>
              <a:t>- Understanding Deep Learning, https://</a:t>
            </a:r>
            <a:r>
              <a:rPr lang="en-GB" sz="1440" noProof="0" dirty="0" err="1"/>
              <a:t>udlbook.github.io</a:t>
            </a:r>
            <a:r>
              <a:rPr lang="en-GB" sz="1440" noProof="0" dirty="0"/>
              <a:t>/</a:t>
            </a:r>
            <a:r>
              <a:rPr lang="en-GB" sz="1440" noProof="0" dirty="0" err="1"/>
              <a:t>udlbook</a:t>
            </a:r>
            <a:r>
              <a:rPr lang="en-GB" sz="1440" noProof="0" dirty="0"/>
              <a:t>/</a:t>
            </a:r>
          </a:p>
          <a:p>
            <a:r>
              <a:rPr lang="en-GB" sz="1440" noProof="0" dirty="0"/>
              <a:t>- Dive into deep learning, https://d2l.ai/</a:t>
            </a:r>
            <a:r>
              <a:rPr lang="en-GB" sz="1440" noProof="0" dirty="0" err="1"/>
              <a:t>index.html</a:t>
            </a:r>
            <a:endParaRPr lang="en-GB" sz="1440" noProof="0" dirty="0"/>
          </a:p>
        </p:txBody>
      </p:sp>
      <p:sp>
        <p:nvSpPr>
          <p:cNvPr id="7" name="TextBox 6">
            <a:extLst>
              <a:ext uri="{FF2B5EF4-FFF2-40B4-BE49-F238E27FC236}">
                <a16:creationId xmlns:a16="http://schemas.microsoft.com/office/drawing/2014/main" id="{658E9081-4C60-704C-E9AC-7F185881A852}"/>
              </a:ext>
            </a:extLst>
          </p:cNvPr>
          <p:cNvSpPr txBox="1"/>
          <p:nvPr/>
        </p:nvSpPr>
        <p:spPr>
          <a:xfrm>
            <a:off x="1229021" y="3967362"/>
            <a:ext cx="2500450" cy="424732"/>
          </a:xfrm>
          <a:prstGeom prst="rect">
            <a:avLst/>
          </a:prstGeom>
          <a:noFill/>
        </p:spPr>
        <p:txBody>
          <a:bodyPr wrap="square">
            <a:spAutoFit/>
          </a:bodyPr>
          <a:lstStyle/>
          <a:p>
            <a:pPr algn="ctr"/>
            <a:r>
              <a:rPr lang="en-GB" sz="1080" noProof="0" dirty="0"/>
              <a:t>Probabilistic Machine Learning </a:t>
            </a:r>
            <a:br>
              <a:rPr lang="en-GB" sz="1080" noProof="0" dirty="0"/>
            </a:br>
            <a:r>
              <a:rPr lang="en-GB" sz="1080" noProof="0" dirty="0"/>
              <a:t>Kevin P. Murphy, MIT Press</a:t>
            </a:r>
          </a:p>
        </p:txBody>
      </p:sp>
      <p:pic>
        <p:nvPicPr>
          <p:cNvPr id="23564" name="Picture 12" descr="Dive into Deep Learning — Dive into Deep Learning documentation">
            <a:extLst>
              <a:ext uri="{FF2B5EF4-FFF2-40B4-BE49-F238E27FC236}">
                <a16:creationId xmlns:a16="http://schemas.microsoft.com/office/drawing/2014/main" id="{F12F3174-C98E-6E36-606C-8396CE6ED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4610" y="1446231"/>
            <a:ext cx="1920746" cy="239854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D31FC1B-9B90-3982-50D3-3F546995B057}"/>
              </a:ext>
            </a:extLst>
          </p:cNvPr>
          <p:cNvSpPr txBox="1"/>
          <p:nvPr/>
        </p:nvSpPr>
        <p:spPr>
          <a:xfrm>
            <a:off x="8967642" y="3970009"/>
            <a:ext cx="1997714" cy="424732"/>
          </a:xfrm>
          <a:prstGeom prst="rect">
            <a:avLst/>
          </a:prstGeom>
          <a:noFill/>
        </p:spPr>
        <p:txBody>
          <a:bodyPr wrap="square">
            <a:spAutoFit/>
          </a:bodyPr>
          <a:lstStyle/>
          <a:p>
            <a:pPr algn="ctr"/>
            <a:r>
              <a:rPr lang="en-GB" sz="1080" noProof="0" dirty="0"/>
              <a:t>Dive into Deep Learning </a:t>
            </a:r>
          </a:p>
          <a:p>
            <a:pPr algn="ctr"/>
            <a:r>
              <a:rPr lang="en-GB" sz="1080" noProof="0" dirty="0"/>
              <a:t>Aston Zhang et al.</a:t>
            </a:r>
          </a:p>
        </p:txBody>
      </p:sp>
      <p:pic>
        <p:nvPicPr>
          <p:cNvPr id="2050" name="Picture 2" descr="Book cover">
            <a:extLst>
              <a:ext uri="{FF2B5EF4-FFF2-40B4-BE49-F238E27FC236}">
                <a16:creationId xmlns:a16="http://schemas.microsoft.com/office/drawing/2014/main" id="{C05ED8B5-88AB-A547-A6CD-B96E1CFBA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816" y="1501669"/>
            <a:ext cx="2113104" cy="23802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B817CE0-5FE5-78ED-0BF8-C598CB36C119}"/>
              </a:ext>
            </a:extLst>
          </p:cNvPr>
          <p:cNvSpPr txBox="1"/>
          <p:nvPr/>
        </p:nvSpPr>
        <p:spPr>
          <a:xfrm>
            <a:off x="6289873" y="3970010"/>
            <a:ext cx="2343703" cy="424732"/>
          </a:xfrm>
          <a:prstGeom prst="rect">
            <a:avLst/>
          </a:prstGeom>
          <a:noFill/>
        </p:spPr>
        <p:txBody>
          <a:bodyPr wrap="square">
            <a:spAutoFit/>
          </a:bodyPr>
          <a:lstStyle/>
          <a:p>
            <a:pPr algn="ctr"/>
            <a:r>
              <a:rPr lang="en-GB" sz="1080" noProof="0" dirty="0"/>
              <a:t>Understanding Deep Learning, Simon J.D. Prince, MIT Press</a:t>
            </a:r>
          </a:p>
        </p:txBody>
      </p:sp>
      <p:pic>
        <p:nvPicPr>
          <p:cNvPr id="2052" name="Picture 4" descr="front cover">
            <a:extLst>
              <a:ext uri="{FF2B5EF4-FFF2-40B4-BE49-F238E27FC236}">
                <a16:creationId xmlns:a16="http://schemas.microsoft.com/office/drawing/2014/main" id="{CCD41940-F9BD-9D48-FE28-93BDAA42F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0885" y="1378315"/>
            <a:ext cx="2301679" cy="2577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475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62E5D-5CE6-B616-D65E-636B4D60D939}"/>
              </a:ext>
            </a:extLst>
          </p:cNvPr>
          <p:cNvSpPr>
            <a:spLocks noGrp="1"/>
          </p:cNvSpPr>
          <p:nvPr>
            <p:ph type="title"/>
          </p:nvPr>
        </p:nvSpPr>
        <p:spPr/>
        <p:txBody>
          <a:bodyPr/>
          <a:lstStyle/>
          <a:p>
            <a:r>
              <a:rPr lang="en-GB" noProof="0" dirty="0"/>
              <a:t>Some other online sources</a:t>
            </a:r>
          </a:p>
        </p:txBody>
      </p:sp>
      <p:sp>
        <p:nvSpPr>
          <p:cNvPr id="3" name="Content Placeholder 2">
            <a:extLst>
              <a:ext uri="{FF2B5EF4-FFF2-40B4-BE49-F238E27FC236}">
                <a16:creationId xmlns:a16="http://schemas.microsoft.com/office/drawing/2014/main" id="{8527F65A-4CE8-FFAF-1D7D-B81CD7C0BDEB}"/>
              </a:ext>
            </a:extLst>
          </p:cNvPr>
          <p:cNvSpPr>
            <a:spLocks noGrp="1"/>
          </p:cNvSpPr>
          <p:nvPr>
            <p:ph idx="1"/>
          </p:nvPr>
        </p:nvSpPr>
        <p:spPr/>
        <p:txBody>
          <a:bodyPr/>
          <a:lstStyle/>
          <a:p>
            <a:r>
              <a:rPr lang="en-GB" noProof="0" dirty="0"/>
              <a:t>Andrew Ng lecture notes: </a:t>
            </a:r>
            <a:br>
              <a:rPr lang="en-GB" noProof="0" dirty="0"/>
            </a:br>
            <a:r>
              <a:rPr lang="en-GB" noProof="0" dirty="0"/>
              <a:t>https://cs229.stanford.edu/lectures-spring2022/</a:t>
            </a:r>
            <a:r>
              <a:rPr lang="en-GB" noProof="0" dirty="0" err="1"/>
              <a:t>main_notes.pdf</a:t>
            </a:r>
            <a:endParaRPr lang="en-GB" noProof="0" dirty="0"/>
          </a:p>
          <a:p>
            <a:r>
              <a:rPr lang="en-GB" noProof="0" dirty="0"/>
              <a:t>https://</a:t>
            </a:r>
            <a:r>
              <a:rPr lang="en-GB" noProof="0" dirty="0" err="1"/>
              <a:t>towardsdatascience.com</a:t>
            </a:r>
            <a:r>
              <a:rPr lang="en-GB" noProof="0" dirty="0"/>
              <a:t>/machine-learning/</a:t>
            </a:r>
          </a:p>
          <a:p>
            <a:endParaRPr lang="en-GB" noProof="0" dirty="0"/>
          </a:p>
          <a:p>
            <a:r>
              <a:rPr lang="en-GB" noProof="0" dirty="0"/>
              <a:t>Good online sources for questions/troubleshooting</a:t>
            </a:r>
          </a:p>
          <a:p>
            <a:pPr lvl="1"/>
            <a:r>
              <a:rPr lang="en-GB" sz="2400" noProof="0" dirty="0"/>
              <a:t>https://</a:t>
            </a:r>
            <a:r>
              <a:rPr lang="en-GB" sz="2400" noProof="0" dirty="0" err="1"/>
              <a:t>stackoverflow.com</a:t>
            </a:r>
            <a:endParaRPr lang="en-GB" sz="2400" noProof="0" dirty="0"/>
          </a:p>
          <a:p>
            <a:pPr lvl="1"/>
            <a:r>
              <a:rPr lang="en-GB" sz="2400" noProof="0" dirty="0"/>
              <a:t>https://</a:t>
            </a:r>
            <a:r>
              <a:rPr lang="en-GB" sz="2400" noProof="0" dirty="0" err="1"/>
              <a:t>stackexchange.com</a:t>
            </a:r>
            <a:endParaRPr lang="en-GB" sz="2400" noProof="0" dirty="0"/>
          </a:p>
          <a:p>
            <a:endParaRPr lang="en-GB" noProof="0" dirty="0"/>
          </a:p>
          <a:p>
            <a:endParaRPr lang="en-GB" noProof="0" dirty="0"/>
          </a:p>
          <a:p>
            <a:endParaRPr lang="en-GB" noProof="0" dirty="0"/>
          </a:p>
          <a:p>
            <a:endParaRPr lang="en-GB" noProof="0" dirty="0"/>
          </a:p>
        </p:txBody>
      </p:sp>
      <p:sp>
        <p:nvSpPr>
          <p:cNvPr id="4" name="Slide Number Placeholder 3">
            <a:extLst>
              <a:ext uri="{FF2B5EF4-FFF2-40B4-BE49-F238E27FC236}">
                <a16:creationId xmlns:a16="http://schemas.microsoft.com/office/drawing/2014/main" id="{7290408F-7CA0-DF6C-314E-2B1BAC5C6FFF}"/>
              </a:ext>
            </a:extLst>
          </p:cNvPr>
          <p:cNvSpPr>
            <a:spLocks noGrp="1"/>
          </p:cNvSpPr>
          <p:nvPr>
            <p:ph type="sldNum" sz="quarter" idx="12"/>
          </p:nvPr>
        </p:nvSpPr>
        <p:spPr/>
        <p:txBody>
          <a:bodyPr/>
          <a:lstStyle/>
          <a:p>
            <a:fld id="{44E22EE9-B8A0-0641-9265-052CFE9B95A7}" type="slidenum">
              <a:rPr lang="en-GB" noProof="0" smtClean="0"/>
              <a:pPr/>
              <a:t>36</a:t>
            </a:fld>
            <a:endParaRPr lang="en-GB" noProof="0" dirty="0"/>
          </a:p>
        </p:txBody>
      </p:sp>
    </p:spTree>
    <p:extLst>
      <p:ext uri="{BB962C8B-B14F-4D97-AF65-F5344CB8AC3E}">
        <p14:creationId xmlns:p14="http://schemas.microsoft.com/office/powerpoint/2010/main" val="4259539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FD4BE-0689-36B1-A2AA-8847E55F7EC2}"/>
              </a:ext>
            </a:extLst>
          </p:cNvPr>
          <p:cNvSpPr>
            <a:spLocks noGrp="1"/>
          </p:cNvSpPr>
          <p:nvPr>
            <p:ph type="title"/>
          </p:nvPr>
        </p:nvSpPr>
        <p:spPr/>
        <p:txBody>
          <a:bodyPr/>
          <a:lstStyle/>
          <a:p>
            <a:r>
              <a:rPr lang="en-GB" dirty="0"/>
              <a:t>MS Teams Link</a:t>
            </a:r>
          </a:p>
        </p:txBody>
      </p:sp>
      <p:sp>
        <p:nvSpPr>
          <p:cNvPr id="3" name="Content Placeholder 2">
            <a:extLst>
              <a:ext uri="{FF2B5EF4-FFF2-40B4-BE49-F238E27FC236}">
                <a16:creationId xmlns:a16="http://schemas.microsoft.com/office/drawing/2014/main" id="{935BDC31-2F8B-29EC-7964-BDCEE2710999}"/>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C0AD4DFB-A0A0-CFD0-7A3B-AB8BDB0F0A97}"/>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a:p>
        </p:txBody>
      </p:sp>
    </p:spTree>
    <p:extLst>
      <p:ext uri="{BB962C8B-B14F-4D97-AF65-F5344CB8AC3E}">
        <p14:creationId xmlns:p14="http://schemas.microsoft.com/office/powerpoint/2010/main" val="3049148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72A1-5E32-EDFD-1405-D9CD2983F95B}"/>
              </a:ext>
            </a:extLst>
          </p:cNvPr>
          <p:cNvSpPr>
            <a:spLocks noGrp="1"/>
          </p:cNvSpPr>
          <p:nvPr>
            <p:ph type="title"/>
          </p:nvPr>
        </p:nvSpPr>
        <p:spPr/>
        <p:txBody>
          <a:bodyPr/>
          <a:lstStyle/>
          <a:p>
            <a:r>
              <a:rPr lang="en-GB" noProof="0" dirty="0"/>
              <a:t>Typical machine learning approaches</a:t>
            </a:r>
          </a:p>
        </p:txBody>
      </p:sp>
      <p:sp>
        <p:nvSpPr>
          <p:cNvPr id="3" name="Content Placeholder 2">
            <a:extLst>
              <a:ext uri="{FF2B5EF4-FFF2-40B4-BE49-F238E27FC236}">
                <a16:creationId xmlns:a16="http://schemas.microsoft.com/office/drawing/2014/main" id="{9BC1B092-D20F-8160-B164-93FB846076B3}"/>
              </a:ext>
            </a:extLst>
          </p:cNvPr>
          <p:cNvSpPr>
            <a:spLocks noGrp="1"/>
          </p:cNvSpPr>
          <p:nvPr>
            <p:ph idx="1"/>
          </p:nvPr>
        </p:nvSpPr>
        <p:spPr/>
        <p:txBody>
          <a:bodyPr/>
          <a:lstStyle/>
          <a:p>
            <a:r>
              <a:rPr lang="en-GB" noProof="0" dirty="0"/>
              <a:t>Supervised learning</a:t>
            </a:r>
          </a:p>
          <a:p>
            <a:r>
              <a:rPr lang="en-GB" noProof="0" dirty="0"/>
              <a:t>Unsupervised learning </a:t>
            </a:r>
          </a:p>
          <a:p>
            <a:r>
              <a:rPr lang="en-GB" noProof="0" dirty="0"/>
              <a:t>Reinforcement learning</a:t>
            </a:r>
          </a:p>
          <a:p>
            <a:endParaRPr lang="en-GB" noProof="0" dirty="0"/>
          </a:p>
        </p:txBody>
      </p:sp>
      <p:sp>
        <p:nvSpPr>
          <p:cNvPr id="4" name="Slide Number Placeholder 3">
            <a:extLst>
              <a:ext uri="{FF2B5EF4-FFF2-40B4-BE49-F238E27FC236}">
                <a16:creationId xmlns:a16="http://schemas.microsoft.com/office/drawing/2014/main" id="{E6E6FCFA-A211-BF25-1E4C-2F7DBF826117}"/>
              </a:ext>
            </a:extLst>
          </p:cNvPr>
          <p:cNvSpPr>
            <a:spLocks noGrp="1"/>
          </p:cNvSpPr>
          <p:nvPr>
            <p:ph type="sldNum" sz="quarter" idx="12"/>
          </p:nvPr>
        </p:nvSpPr>
        <p:spPr/>
        <p:txBody>
          <a:bodyPr/>
          <a:lstStyle/>
          <a:p>
            <a:fld id="{44E22EE9-B8A0-0641-9265-052CFE9B95A7}" type="slidenum">
              <a:rPr lang="en-GB" noProof="0" smtClean="0"/>
              <a:pPr/>
              <a:t>38</a:t>
            </a:fld>
            <a:endParaRPr lang="en-GB" noProof="0" dirty="0"/>
          </a:p>
        </p:txBody>
      </p:sp>
    </p:spTree>
    <p:extLst>
      <p:ext uri="{BB962C8B-B14F-4D97-AF65-F5344CB8AC3E}">
        <p14:creationId xmlns:p14="http://schemas.microsoft.com/office/powerpoint/2010/main" val="3954736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61DE-205F-2FA0-7A30-B3EF3891DBFA}"/>
              </a:ext>
            </a:extLst>
          </p:cNvPr>
          <p:cNvSpPr>
            <a:spLocks noGrp="1"/>
          </p:cNvSpPr>
          <p:nvPr>
            <p:ph type="title"/>
          </p:nvPr>
        </p:nvSpPr>
        <p:spPr/>
        <p:txBody>
          <a:bodyPr/>
          <a:lstStyle/>
          <a:p>
            <a:r>
              <a:rPr lang="en-GB" noProof="0" dirty="0"/>
              <a:t>Machine learning development</a:t>
            </a:r>
          </a:p>
        </p:txBody>
      </p:sp>
      <p:sp>
        <p:nvSpPr>
          <p:cNvPr id="3" name="Slide Number Placeholder 2">
            <a:extLst>
              <a:ext uri="{FF2B5EF4-FFF2-40B4-BE49-F238E27FC236}">
                <a16:creationId xmlns:a16="http://schemas.microsoft.com/office/drawing/2014/main" id="{BB9FE35F-2F8B-E4D4-CF26-B44B997AFA5E}"/>
              </a:ext>
            </a:extLst>
          </p:cNvPr>
          <p:cNvSpPr>
            <a:spLocks noGrp="1"/>
          </p:cNvSpPr>
          <p:nvPr>
            <p:ph type="sldNum" sz="quarter" idx="12"/>
          </p:nvPr>
        </p:nvSpPr>
        <p:spPr/>
        <p:txBody>
          <a:bodyPr/>
          <a:lstStyle/>
          <a:p>
            <a:fld id="{BB98F552-A29D-2D4E-8192-F20670493719}" type="slidenum">
              <a:rPr lang="en-GB" noProof="0" smtClean="0"/>
              <a:pPr/>
              <a:t>39</a:t>
            </a:fld>
            <a:endParaRPr lang="en-GB" noProof="0" dirty="0"/>
          </a:p>
        </p:txBody>
      </p:sp>
      <p:pic>
        <p:nvPicPr>
          <p:cNvPr id="7" name="Picture 6" descr="Diagram&#10;&#10;Description automatically generated">
            <a:extLst>
              <a:ext uri="{FF2B5EF4-FFF2-40B4-BE49-F238E27FC236}">
                <a16:creationId xmlns:a16="http://schemas.microsoft.com/office/drawing/2014/main" id="{E7CF21A0-6579-4763-57AD-A95FE829B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10" y="1116013"/>
            <a:ext cx="8564880" cy="2910840"/>
          </a:xfrm>
          <a:prstGeom prst="rect">
            <a:avLst/>
          </a:prstGeom>
        </p:spPr>
      </p:pic>
      <p:sp>
        <p:nvSpPr>
          <p:cNvPr id="4" name="TextBox 3">
            <a:extLst>
              <a:ext uri="{FF2B5EF4-FFF2-40B4-BE49-F238E27FC236}">
                <a16:creationId xmlns:a16="http://schemas.microsoft.com/office/drawing/2014/main" id="{618DF657-5AD3-A7A6-F9D6-4ABB03B15284}"/>
              </a:ext>
            </a:extLst>
          </p:cNvPr>
          <p:cNvSpPr txBox="1"/>
          <p:nvPr/>
        </p:nvSpPr>
        <p:spPr>
          <a:xfrm>
            <a:off x="1689111" y="1116013"/>
            <a:ext cx="2648482" cy="369332"/>
          </a:xfrm>
          <a:prstGeom prst="rect">
            <a:avLst/>
          </a:prstGeom>
          <a:noFill/>
        </p:spPr>
        <p:txBody>
          <a:bodyPr wrap="none" rtlCol="0">
            <a:spAutoFit/>
          </a:bodyPr>
          <a:lstStyle/>
          <a:p>
            <a:r>
              <a:rPr lang="en-GB" noProof="0" dirty="0">
                <a:solidFill>
                  <a:srgbClr val="FF0000"/>
                </a:solidFill>
                <a:latin typeface="Gill Sans MT" panose="020B0502020104020203" pitchFamily="34" charset="77"/>
                <a:ea typeface="Helvetica Neue" panose="02000503000000020004" pitchFamily="2" charset="0"/>
                <a:cs typeface="Helvetica Neue" panose="02000503000000020004" pitchFamily="2" charset="0"/>
              </a:rPr>
              <a:t>Is this the right approach? </a:t>
            </a:r>
          </a:p>
        </p:txBody>
      </p:sp>
      <p:sp>
        <p:nvSpPr>
          <p:cNvPr id="5" name="TextBox 4">
            <a:extLst>
              <a:ext uri="{FF2B5EF4-FFF2-40B4-BE49-F238E27FC236}">
                <a16:creationId xmlns:a16="http://schemas.microsoft.com/office/drawing/2014/main" id="{91B6722F-0DC7-313D-002D-3B70CC6820AB}"/>
              </a:ext>
            </a:extLst>
          </p:cNvPr>
          <p:cNvSpPr txBox="1"/>
          <p:nvPr/>
        </p:nvSpPr>
        <p:spPr>
          <a:xfrm>
            <a:off x="1343472" y="6274615"/>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p:spTree>
    <p:extLst>
      <p:ext uri="{BB962C8B-B14F-4D97-AF65-F5344CB8AC3E}">
        <p14:creationId xmlns:p14="http://schemas.microsoft.com/office/powerpoint/2010/main" val="3402737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622130-2E85-A044-9809-16D53F418E46}"/>
              </a:ext>
            </a:extLst>
          </p:cNvPr>
          <p:cNvSpPr>
            <a:spLocks noGrp="1"/>
          </p:cNvSpPr>
          <p:nvPr>
            <p:ph type="sldNum" sz="quarter" idx="12"/>
          </p:nvPr>
        </p:nvSpPr>
        <p:spPr/>
        <p:txBody>
          <a:bodyPr/>
          <a:lstStyle/>
          <a:p>
            <a:pPr>
              <a:defRPr/>
            </a:pPr>
            <a:fld id="{231A398C-73A1-C442-A568-B5EA2DAA35F9}" type="slidenum">
              <a:rPr lang="en-GB" noProof="0" smtClean="0"/>
              <a:pPr>
                <a:defRPr/>
              </a:pPr>
              <a:t>4</a:t>
            </a:fld>
            <a:endParaRPr lang="en-GB" noProof="0" dirty="0"/>
          </a:p>
        </p:txBody>
      </p:sp>
      <p:pic>
        <p:nvPicPr>
          <p:cNvPr id="5" name="Picture 4" descr="A screenshot of a cell phone&#10;&#10;Description automatically generated">
            <a:extLst>
              <a:ext uri="{FF2B5EF4-FFF2-40B4-BE49-F238E27FC236}">
                <a16:creationId xmlns:a16="http://schemas.microsoft.com/office/drawing/2014/main" id="{CCB0D30A-E87A-7B41-BBC0-FEBDDF886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503" y="1700808"/>
            <a:ext cx="9325079" cy="3573929"/>
          </a:xfrm>
          <a:prstGeom prst="rect">
            <a:avLst/>
          </a:prstGeom>
        </p:spPr>
      </p:pic>
    </p:spTree>
    <p:extLst>
      <p:ext uri="{BB962C8B-B14F-4D97-AF65-F5344CB8AC3E}">
        <p14:creationId xmlns:p14="http://schemas.microsoft.com/office/powerpoint/2010/main" val="3354513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5AB3-54A7-7426-10E8-3AA9240AF394}"/>
              </a:ext>
            </a:extLst>
          </p:cNvPr>
          <p:cNvSpPr>
            <a:spLocks noGrp="1"/>
          </p:cNvSpPr>
          <p:nvPr>
            <p:ph type="title"/>
          </p:nvPr>
        </p:nvSpPr>
        <p:spPr/>
        <p:txBody>
          <a:bodyPr/>
          <a:lstStyle/>
          <a:p>
            <a:r>
              <a:rPr lang="en-GB" noProof="0" dirty="0"/>
              <a:t>Key components of ML development</a:t>
            </a:r>
          </a:p>
        </p:txBody>
      </p:sp>
      <p:sp>
        <p:nvSpPr>
          <p:cNvPr id="3" name="Content Placeholder 2">
            <a:extLst>
              <a:ext uri="{FF2B5EF4-FFF2-40B4-BE49-F238E27FC236}">
                <a16:creationId xmlns:a16="http://schemas.microsoft.com/office/drawing/2014/main" id="{C9FA4B43-2FAB-989B-4693-4AC995CD4881}"/>
              </a:ext>
            </a:extLst>
          </p:cNvPr>
          <p:cNvSpPr>
            <a:spLocks noGrp="1"/>
          </p:cNvSpPr>
          <p:nvPr>
            <p:ph idx="1"/>
          </p:nvPr>
        </p:nvSpPr>
        <p:spPr>
          <a:xfrm>
            <a:off x="1257062" y="1268414"/>
            <a:ext cx="9776698" cy="4968875"/>
          </a:xfrm>
        </p:spPr>
        <p:txBody>
          <a:bodyPr/>
          <a:lstStyle/>
          <a:p>
            <a:r>
              <a:rPr lang="en-GB" b="0" i="0" u="none" strike="noStrike" noProof="0" dirty="0">
                <a:effectLst/>
              </a:rPr>
              <a:t>The </a:t>
            </a:r>
            <a:r>
              <a:rPr lang="en-GB" b="0" i="1" u="none" strike="noStrike" noProof="0" dirty="0">
                <a:effectLst/>
              </a:rPr>
              <a:t>data</a:t>
            </a:r>
            <a:r>
              <a:rPr lang="en-GB" b="0" i="0" u="none" strike="noStrike" noProof="0" dirty="0">
                <a:effectLst/>
              </a:rPr>
              <a:t> that we can learn from.</a:t>
            </a:r>
          </a:p>
          <a:p>
            <a:r>
              <a:rPr lang="en-GB" b="0" i="0" u="none" strike="noStrike" noProof="0" dirty="0">
                <a:effectLst/>
              </a:rPr>
              <a:t>A </a:t>
            </a:r>
            <a:r>
              <a:rPr lang="en-GB" b="0" i="1" u="none" strike="noStrike" noProof="0" dirty="0">
                <a:effectLst/>
              </a:rPr>
              <a:t>model</a:t>
            </a:r>
            <a:r>
              <a:rPr lang="en-GB" b="0" i="0" u="none" strike="noStrike" noProof="0" dirty="0">
                <a:effectLst/>
              </a:rPr>
              <a:t> of how to transform the data.</a:t>
            </a:r>
          </a:p>
          <a:p>
            <a:r>
              <a:rPr lang="en-GB" b="0" i="0" u="none" strike="noStrike" noProof="0" dirty="0">
                <a:effectLst/>
              </a:rPr>
              <a:t>An </a:t>
            </a:r>
            <a:r>
              <a:rPr lang="en-GB" b="0" i="1" u="none" strike="noStrike" noProof="0" dirty="0">
                <a:effectLst/>
              </a:rPr>
              <a:t>objective function</a:t>
            </a:r>
            <a:r>
              <a:rPr lang="en-GB" b="0" i="0" u="none" strike="noStrike" noProof="0" dirty="0">
                <a:effectLst/>
              </a:rPr>
              <a:t> that quantifies how well (or badly) the model is doing.</a:t>
            </a:r>
          </a:p>
          <a:p>
            <a:r>
              <a:rPr lang="en-GB" b="0" i="0" u="none" strike="noStrike" noProof="0" dirty="0">
                <a:effectLst/>
              </a:rPr>
              <a:t>An </a:t>
            </a:r>
            <a:r>
              <a:rPr lang="en-GB" b="0" i="1" u="none" strike="noStrike" noProof="0" dirty="0">
                <a:effectLst/>
              </a:rPr>
              <a:t>algorithm</a:t>
            </a:r>
            <a:r>
              <a:rPr lang="en-GB" b="0" i="0" u="none" strike="noStrike" noProof="0" dirty="0">
                <a:effectLst/>
              </a:rPr>
              <a:t> to adjust the model’s parameters to optimise the objective function.</a:t>
            </a:r>
          </a:p>
          <a:p>
            <a:endParaRPr lang="en-GB" noProof="0" dirty="0"/>
          </a:p>
        </p:txBody>
      </p:sp>
      <p:sp>
        <p:nvSpPr>
          <p:cNvPr id="4" name="Slide Number Placeholder 3">
            <a:extLst>
              <a:ext uri="{FF2B5EF4-FFF2-40B4-BE49-F238E27FC236}">
                <a16:creationId xmlns:a16="http://schemas.microsoft.com/office/drawing/2014/main" id="{0A2A66CE-545C-B94E-07F9-4388453F0C25}"/>
              </a:ext>
            </a:extLst>
          </p:cNvPr>
          <p:cNvSpPr>
            <a:spLocks noGrp="1"/>
          </p:cNvSpPr>
          <p:nvPr>
            <p:ph type="sldNum" sz="quarter" idx="12"/>
          </p:nvPr>
        </p:nvSpPr>
        <p:spPr/>
        <p:txBody>
          <a:bodyPr/>
          <a:lstStyle/>
          <a:p>
            <a:fld id="{44E22EE9-B8A0-0641-9265-052CFE9B95A7}" type="slidenum">
              <a:rPr lang="en-GB" noProof="0" smtClean="0"/>
              <a:pPr/>
              <a:t>40</a:t>
            </a:fld>
            <a:endParaRPr lang="en-GB" noProof="0" dirty="0"/>
          </a:p>
        </p:txBody>
      </p:sp>
      <p:sp>
        <p:nvSpPr>
          <p:cNvPr id="5" name="TextBox 4">
            <a:extLst>
              <a:ext uri="{FF2B5EF4-FFF2-40B4-BE49-F238E27FC236}">
                <a16:creationId xmlns:a16="http://schemas.microsoft.com/office/drawing/2014/main" id="{BC457E36-0EEC-B40E-BFFB-414D6B53C3FB}"/>
              </a:ext>
            </a:extLst>
          </p:cNvPr>
          <p:cNvSpPr txBox="1"/>
          <p:nvPr/>
        </p:nvSpPr>
        <p:spPr>
          <a:xfrm>
            <a:off x="1343472" y="6274615"/>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p:spTree>
    <p:extLst>
      <p:ext uri="{BB962C8B-B14F-4D97-AF65-F5344CB8AC3E}">
        <p14:creationId xmlns:p14="http://schemas.microsoft.com/office/powerpoint/2010/main" val="1309853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C70D44D6-2D6D-BEEE-9593-F295CBE630C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Supervised learning</a:t>
            </a:r>
          </a:p>
        </p:txBody>
      </p:sp>
      <p:sp>
        <p:nvSpPr>
          <p:cNvPr id="35842" name="Content Placeholder 2">
            <a:extLst>
              <a:ext uri="{FF2B5EF4-FFF2-40B4-BE49-F238E27FC236}">
                <a16:creationId xmlns:a16="http://schemas.microsoft.com/office/drawing/2014/main" id="{9CCDCFC8-6338-096A-7E94-9C4698A1D4BB}"/>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In supervised learning the data comes with additional attributes (i.e. labels) that we want to predict.</a:t>
            </a:r>
          </a:p>
        </p:txBody>
      </p:sp>
      <p:sp>
        <p:nvSpPr>
          <p:cNvPr id="35843" name="Slide Number Placeholder 3">
            <a:extLst>
              <a:ext uri="{FF2B5EF4-FFF2-40B4-BE49-F238E27FC236}">
                <a16:creationId xmlns:a16="http://schemas.microsoft.com/office/drawing/2014/main" id="{6C6F3346-9631-C3A9-6095-93665B21F8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18DE2FF-F33E-5D4D-A10F-5CA864548371}" type="slidenum">
              <a:rPr lang="en-GB" sz="1000" noProof="0">
                <a:latin typeface="Gill Sans MT" panose="020B0502020104020203" pitchFamily="34" charset="77"/>
              </a:rPr>
              <a:pPr/>
              <a:t>41</a:t>
            </a:fld>
            <a:endParaRPr lang="en-GB" sz="1000" noProof="0" dirty="0">
              <a:latin typeface="Gill Sans MT" panose="020B0502020104020203" pitchFamily="34" charset="77"/>
            </a:endParaRPr>
          </a:p>
        </p:txBody>
      </p:sp>
      <p:pic>
        <p:nvPicPr>
          <p:cNvPr id="3" name="Picture 2" descr="Diagram&#10;&#10;Description automatically generated">
            <a:extLst>
              <a:ext uri="{FF2B5EF4-FFF2-40B4-BE49-F238E27FC236}">
                <a16:creationId xmlns:a16="http://schemas.microsoft.com/office/drawing/2014/main" id="{7D5708AC-D810-5D3C-9A69-4FD465509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350770"/>
            <a:ext cx="8397240" cy="2804160"/>
          </a:xfrm>
          <a:prstGeom prst="rect">
            <a:avLst/>
          </a:prstGeom>
        </p:spPr>
      </p:pic>
      <p:sp>
        <p:nvSpPr>
          <p:cNvPr id="2" name="TextBox 1">
            <a:extLst>
              <a:ext uri="{FF2B5EF4-FFF2-40B4-BE49-F238E27FC236}">
                <a16:creationId xmlns:a16="http://schemas.microsoft.com/office/drawing/2014/main" id="{FA1AC33E-9112-DDBA-4795-C77EFE722AF6}"/>
              </a:ext>
            </a:extLst>
          </p:cNvPr>
          <p:cNvSpPr txBox="1"/>
          <p:nvPr/>
        </p:nvSpPr>
        <p:spPr>
          <a:xfrm>
            <a:off x="1343472" y="6274615"/>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9605023D-F469-AE4F-8DE7-141B7F24094E}"/>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Classification</a:t>
            </a:r>
          </a:p>
        </p:txBody>
      </p:sp>
      <mc:AlternateContent xmlns:mc="http://schemas.openxmlformats.org/markup-compatibility/2006" xmlns:a14="http://schemas.microsoft.com/office/drawing/2010/main">
        <mc:Choice Requires="a14">
          <p:sp>
            <p:nvSpPr>
              <p:cNvPr id="36866" name="Content Placeholder 2">
                <a:extLst>
                  <a:ext uri="{FF2B5EF4-FFF2-40B4-BE49-F238E27FC236}">
                    <a16:creationId xmlns:a16="http://schemas.microsoft.com/office/drawing/2014/main" id="{6A9BB903-DBE5-BF50-3148-C0E30A302F7E}"/>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Samples belong to two or more classes, and we want to learn from </a:t>
                </a:r>
                <a:r>
                  <a:rPr lang="en-GB" noProof="0" dirty="0">
                    <a:solidFill>
                      <a:srgbClr val="FF0000"/>
                    </a:solidFill>
                    <a:latin typeface="Gill Sans MT" panose="020B0502020104020203" pitchFamily="34" charset="77"/>
                    <a:ea typeface="ＭＳ Ｐゴシック" panose="020B0600070205080204" pitchFamily="34" charset="-128"/>
                  </a:rPr>
                  <a:t>already labelled data </a:t>
                </a:r>
                <a:r>
                  <a:rPr lang="en-GB" noProof="0" dirty="0">
                    <a:latin typeface="Gill Sans MT" panose="020B0502020104020203" pitchFamily="34" charset="77"/>
                    <a:ea typeface="ＭＳ Ｐゴシック" panose="020B0600070205080204" pitchFamily="34" charset="-128"/>
                  </a:rPr>
                  <a:t>how to </a:t>
                </a:r>
                <a:r>
                  <a:rPr lang="en-GB" noProof="0" dirty="0">
                    <a:solidFill>
                      <a:srgbClr val="FF0000"/>
                    </a:solidFill>
                    <a:latin typeface="Gill Sans MT" panose="020B0502020104020203" pitchFamily="34" charset="77"/>
                    <a:ea typeface="ＭＳ Ｐゴシック" panose="020B0600070205080204" pitchFamily="34" charset="-128"/>
                  </a:rPr>
                  <a:t>predict the class of unlabelled data</a:t>
                </a:r>
                <a:r>
                  <a:rPr lang="en-GB" noProof="0" dirty="0">
                    <a:latin typeface="Gill Sans MT" panose="020B0502020104020203" pitchFamily="34" charset="77"/>
                    <a:ea typeface="ＭＳ Ｐゴシック" panose="020B0600070205080204" pitchFamily="34" charset="-128"/>
                  </a:rPr>
                  <a:t>. </a:t>
                </a:r>
              </a:p>
              <a:p>
                <a:r>
                  <a:rPr lang="en-GB" noProof="0" dirty="0">
                    <a:latin typeface="Gill Sans MT" panose="020B0502020104020203" pitchFamily="34" charset="77"/>
                    <a:ea typeface="ＭＳ Ｐゴシック" panose="020B0600070205080204" pitchFamily="34" charset="-128"/>
                  </a:rPr>
                  <a:t>An example of a classification problem </a:t>
                </a:r>
                <a:r>
                  <a:rPr lang="en-GB" dirty="0">
                    <a:ea typeface="ＭＳ Ｐゴシック" panose="020B0600070205080204" pitchFamily="34" charset="-128"/>
                  </a:rPr>
                  <a:t>is activity recognition, </a:t>
                </a:r>
                <a:r>
                  <a:rPr lang="en-GB" noProof="0" dirty="0">
                    <a:latin typeface="Gill Sans MT" panose="020B0502020104020203" pitchFamily="34" charset="77"/>
                    <a:ea typeface="ＭＳ Ｐゴシック" panose="020B0600070205080204" pitchFamily="34" charset="-128"/>
                  </a:rPr>
                  <a:t>in which the aim is to assign each input vector to one of a finite number of discrete categories.</a:t>
                </a:r>
              </a:p>
              <a:p>
                <a:r>
                  <a:rPr lang="en-GB" noProof="0" dirty="0">
                    <a:latin typeface="Gill Sans MT" panose="020B0502020104020203" pitchFamily="34" charset="77"/>
                    <a:ea typeface="ＭＳ Ｐゴシック" panose="020B0600070205080204" pitchFamily="34" charset="-128"/>
                  </a:rPr>
                  <a:t>Another way to think of classification is as a discrete (as opposed to continuous) form of supervised learning where one has a limited number of </a:t>
                </a:r>
                <a:r>
                  <a:rPr lang="en-GB" dirty="0">
                    <a:ea typeface="ＭＳ Ｐゴシック" panose="020B0600070205080204" pitchFamily="34" charset="-128"/>
                  </a:rPr>
                  <a:t>categories, </a:t>
                </a:r>
                <a:r>
                  <a:rPr lang="en-GB" noProof="0" dirty="0">
                    <a:latin typeface="Gill Sans MT" panose="020B0502020104020203" pitchFamily="34" charset="77"/>
                    <a:ea typeface="ＭＳ Ｐゴシック" panose="020B0600070205080204" pitchFamily="34" charset="-128"/>
                  </a:rPr>
                  <a:t>and for each of the </a:t>
                </a:r>
                <a14:m>
                  <m:oMath xmlns:m="http://schemas.openxmlformats.org/officeDocument/2006/math">
                    <m:r>
                      <a:rPr lang="en-GB" i="1" noProof="0" smtClean="0">
                        <a:solidFill>
                          <a:srgbClr val="FF0000"/>
                        </a:solidFill>
                        <a:latin typeface="Cambria Math" panose="02040503050406030204" pitchFamily="18" charset="0"/>
                        <a:ea typeface="ＭＳ Ｐゴシック" panose="020B0600070205080204" pitchFamily="34" charset="-128"/>
                      </a:rPr>
                      <m:t>𝑛</m:t>
                    </m:r>
                  </m:oMath>
                </a14:m>
                <a:r>
                  <a:rPr lang="en-GB" noProof="0" dirty="0">
                    <a:latin typeface="Gill Sans MT" panose="020B0502020104020203" pitchFamily="34" charset="77"/>
                    <a:ea typeface="ＭＳ Ｐゴシック" panose="020B0600070205080204" pitchFamily="34" charset="-128"/>
                  </a:rPr>
                  <a:t> samples provided, one is to try to label them with the correct category or class.</a:t>
                </a:r>
              </a:p>
              <a:p>
                <a:endParaRPr lang="en-GB" noProof="0" dirty="0">
                  <a:latin typeface="Gill Sans MT" panose="020B0502020104020203" pitchFamily="34" charset="77"/>
                  <a:ea typeface="ＭＳ Ｐゴシック" panose="020B0600070205080204" pitchFamily="34" charset="-128"/>
                </a:endParaRPr>
              </a:p>
            </p:txBody>
          </p:sp>
        </mc:Choice>
        <mc:Fallback xmlns="">
          <p:sp>
            <p:nvSpPr>
              <p:cNvPr id="36866" name="Content Placeholder 2">
                <a:extLst>
                  <a:ext uri="{FF2B5EF4-FFF2-40B4-BE49-F238E27FC236}">
                    <a16:creationId xmlns:a16="http://schemas.microsoft.com/office/drawing/2014/main" id="{6A9BB903-DBE5-BF50-3148-C0E30A302F7E}"/>
                  </a:ext>
                </a:extLst>
              </p:cNvPr>
              <p:cNvSpPr>
                <a:spLocks noGrp="1" noRot="1" noChangeAspect="1" noMove="1" noResize="1" noEditPoints="1" noAdjustHandles="1" noChangeArrowheads="1" noChangeShapeType="1" noTextEdit="1"/>
              </p:cNvSpPr>
              <p:nvPr>
                <p:ph idx="1"/>
              </p:nvPr>
            </p:nvSpPr>
            <p:spPr>
              <a:blipFill>
                <a:blip r:embed="rId2"/>
                <a:stretch>
                  <a:fillRect l="-925" t="-1018" r="-231"/>
                </a:stretch>
              </a:blipFill>
            </p:spPr>
            <p:txBody>
              <a:bodyPr/>
              <a:lstStyle/>
              <a:p>
                <a:r>
                  <a:rPr lang="en-GB">
                    <a:noFill/>
                  </a:rPr>
                  <a:t> </a:t>
                </a:r>
              </a:p>
            </p:txBody>
          </p:sp>
        </mc:Fallback>
      </mc:AlternateContent>
      <p:sp>
        <p:nvSpPr>
          <p:cNvPr id="36867" name="Slide Number Placeholder 3">
            <a:extLst>
              <a:ext uri="{FF2B5EF4-FFF2-40B4-BE49-F238E27FC236}">
                <a16:creationId xmlns:a16="http://schemas.microsoft.com/office/drawing/2014/main" id="{00945887-276D-A329-7420-223DD10343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A9C96F3-6A0F-584B-BFDB-ABE3083D949D}" type="slidenum">
              <a:rPr lang="en-GB" sz="1000" noProof="0">
                <a:latin typeface="Gill Sans MT" panose="020B0502020104020203" pitchFamily="34" charset="77"/>
              </a:rPr>
              <a:pPr/>
              <a:t>42</a:t>
            </a:fld>
            <a:endParaRPr lang="en-GB" sz="1000" noProof="0" dirty="0">
              <a:latin typeface="Gill Sans MT" panose="020B0502020104020203" pitchFamily="34" charset="77"/>
            </a:endParaRPr>
          </a:p>
        </p:txBody>
      </p:sp>
      <p:sp>
        <p:nvSpPr>
          <p:cNvPr id="2" name="TextBox 1">
            <a:extLst>
              <a:ext uri="{FF2B5EF4-FFF2-40B4-BE49-F238E27FC236}">
                <a16:creationId xmlns:a16="http://schemas.microsoft.com/office/drawing/2014/main" id="{B820C5FC-83A4-500F-020C-C07C151830C6}"/>
              </a:ext>
            </a:extLst>
          </p:cNvPr>
          <p:cNvSpPr txBox="1"/>
          <p:nvPr/>
        </p:nvSpPr>
        <p:spPr>
          <a:xfrm>
            <a:off x="695400" y="6336574"/>
            <a:ext cx="4579709" cy="258532"/>
          </a:xfrm>
          <a:prstGeom prst="rect">
            <a:avLst/>
          </a:prstGeom>
          <a:noFill/>
        </p:spPr>
        <p:txBody>
          <a:bodyPr wrap="square">
            <a:spAutoFit/>
          </a:bodyPr>
          <a:lstStyle/>
          <a:p>
            <a:r>
              <a:rPr lang="en-GB" sz="1080" noProof="0" dirty="0">
                <a:latin typeface="Gill Sans MT" panose="020B0502020104020203" pitchFamily="34" charset="77"/>
              </a:rPr>
              <a:t>Source: Scikit learn documentation</a:t>
            </a:r>
            <a:endParaRPr lang="en-GB" sz="1080" i="1" noProof="0" dirty="0">
              <a:latin typeface="Gill Sans MT" panose="020B0502020104020203" pitchFamily="34" charset="77"/>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498E0932-0C1D-EFE2-2EA6-C1F6CEFDCD7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Regression</a:t>
            </a:r>
          </a:p>
        </p:txBody>
      </p:sp>
      <p:sp>
        <p:nvSpPr>
          <p:cNvPr id="37890" name="Content Placeholder 2">
            <a:extLst>
              <a:ext uri="{FF2B5EF4-FFF2-40B4-BE49-F238E27FC236}">
                <a16:creationId xmlns:a16="http://schemas.microsoft.com/office/drawing/2014/main" id="{78108707-FA15-37B9-41AC-5C09C8B6AE22}"/>
              </a:ext>
            </a:extLst>
          </p:cNvPr>
          <p:cNvSpPr>
            <a:spLocks noGrp="1"/>
          </p:cNvSpPr>
          <p:nvPr>
            <p:ph idx="1"/>
          </p:nvPr>
        </p:nvSpPr>
        <p:spPr/>
        <p:txBody>
          <a:bodyPr/>
          <a:lstStyle/>
          <a:p>
            <a:r>
              <a:rPr lang="en-GB" noProof="0" dirty="0">
                <a:ea typeface="ＭＳ Ｐゴシック" panose="020B0600070205080204" pitchFamily="34" charset="-128"/>
              </a:rPr>
              <a:t>The task is called regression if the desired output consists of one or more continuous variables. </a:t>
            </a:r>
          </a:p>
          <a:p>
            <a:r>
              <a:rPr lang="en-GB" noProof="0" dirty="0">
                <a:ea typeface="ＭＳ Ｐゴシック" panose="020B0600070205080204" pitchFamily="34" charset="-128"/>
              </a:rPr>
              <a:t>An example of regression problems:</a:t>
            </a:r>
          </a:p>
          <a:p>
            <a:pPr lvl="1"/>
            <a:r>
              <a:rPr lang="en-GB" sz="2400" noProof="0" dirty="0"/>
              <a:t>How long will it take for an Alzheimer's Disease AD patient to decline to an MMSE* score of x? (judging by previously seen data)</a:t>
            </a:r>
          </a:p>
          <a:p>
            <a:pPr lvl="1"/>
            <a:r>
              <a:rPr lang="en-GB" sz="2400" noProof="0" dirty="0"/>
              <a:t>How long will it take for a patient to decline from one stage to another stage (in a neurodegenerative condition)?</a:t>
            </a:r>
          </a:p>
          <a:p>
            <a:pPr lvl="1"/>
            <a:r>
              <a:rPr lang="en-GB" sz="2400" noProof="0" dirty="0"/>
              <a:t>Predicting the length of hospital stay for a patient </a:t>
            </a:r>
          </a:p>
          <a:p>
            <a:endParaRPr lang="en-GB" noProof="0" dirty="0">
              <a:ea typeface="ＭＳ Ｐゴシック" panose="020B0600070205080204" pitchFamily="34" charset="-128"/>
            </a:endParaRPr>
          </a:p>
        </p:txBody>
      </p:sp>
      <p:sp>
        <p:nvSpPr>
          <p:cNvPr id="37891" name="Slide Number Placeholder 3">
            <a:extLst>
              <a:ext uri="{FF2B5EF4-FFF2-40B4-BE49-F238E27FC236}">
                <a16:creationId xmlns:a16="http://schemas.microsoft.com/office/drawing/2014/main" id="{17D45C96-9695-72EF-F2F1-14275E6C2E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8ACEB19-3341-7D48-940C-E04E4024EB29}" type="slidenum">
              <a:rPr lang="en-GB" sz="1000" noProof="0">
                <a:latin typeface="Gill Sans MT" panose="020B0502020104020203" pitchFamily="34" charset="77"/>
              </a:rPr>
              <a:pPr/>
              <a:t>43</a:t>
            </a:fld>
            <a:endParaRPr lang="en-GB" sz="1000" noProof="0" dirty="0">
              <a:latin typeface="Gill Sans MT" panose="020B0502020104020203" pitchFamily="34" charset="77"/>
            </a:endParaRPr>
          </a:p>
        </p:txBody>
      </p:sp>
      <p:sp>
        <p:nvSpPr>
          <p:cNvPr id="2" name="TextBox 1">
            <a:extLst>
              <a:ext uri="{FF2B5EF4-FFF2-40B4-BE49-F238E27FC236}">
                <a16:creationId xmlns:a16="http://schemas.microsoft.com/office/drawing/2014/main" id="{7F5497DA-0EDE-1491-A762-FEEB15BB09C0}"/>
              </a:ext>
            </a:extLst>
          </p:cNvPr>
          <p:cNvSpPr txBox="1"/>
          <p:nvPr/>
        </p:nvSpPr>
        <p:spPr>
          <a:xfrm>
            <a:off x="983432" y="6098789"/>
            <a:ext cx="4579709" cy="338554"/>
          </a:xfrm>
          <a:prstGeom prst="rect">
            <a:avLst/>
          </a:prstGeom>
          <a:noFill/>
        </p:spPr>
        <p:txBody>
          <a:bodyPr wrap="square">
            <a:spAutoFit/>
          </a:bodyPr>
          <a:lstStyle/>
          <a:p>
            <a:r>
              <a:rPr lang="en-GB" sz="1600" dirty="0">
                <a:latin typeface="Gill Sans MT" panose="020B0502020104020203" pitchFamily="34" charset="77"/>
              </a:rPr>
              <a:t>* </a:t>
            </a:r>
            <a:r>
              <a:rPr lang="en-GB" sz="1600" noProof="0" dirty="0">
                <a:latin typeface="Gill Sans MT" panose="020B0502020104020203" pitchFamily="34" charset="77"/>
              </a:rPr>
              <a:t>MMSE: The Mini-Mental State Examination (MMSE)</a:t>
            </a:r>
            <a:endParaRPr lang="en-GB" sz="1600" i="1" noProof="0" dirty="0">
              <a:latin typeface="Gill Sans MT" panose="020B0502020104020203" pitchFamily="34" charset="77"/>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2A4E7BA5-D30F-B9A0-8FFB-4161BEA7F70B}"/>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Unsupervised learning</a:t>
            </a:r>
          </a:p>
        </p:txBody>
      </p:sp>
      <mc:AlternateContent xmlns:mc="http://schemas.openxmlformats.org/markup-compatibility/2006" xmlns:a14="http://schemas.microsoft.com/office/drawing/2010/main">
        <mc:Choice Requires="a14">
          <p:sp>
            <p:nvSpPr>
              <p:cNvPr id="38914" name="Content Placeholder 2">
                <a:extLst>
                  <a:ext uri="{FF2B5EF4-FFF2-40B4-BE49-F238E27FC236}">
                    <a16:creationId xmlns:a16="http://schemas.microsoft.com/office/drawing/2014/main" id="{56C69A69-8C10-361F-477B-C7C7A5CFED54}"/>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In unsupervised </a:t>
                </a:r>
                <a:r>
                  <a:rPr lang="en-GB" dirty="0">
                    <a:ea typeface="ＭＳ Ｐゴシック" panose="020B0600070205080204" pitchFamily="34" charset="-128"/>
                  </a:rPr>
                  <a:t>learning, </a:t>
                </a:r>
                <a:r>
                  <a:rPr lang="en-GB" noProof="0" dirty="0">
                    <a:latin typeface="Gill Sans MT" panose="020B0502020104020203" pitchFamily="34" charset="77"/>
                    <a:ea typeface="ＭＳ Ｐゴシック" panose="020B0600070205080204" pitchFamily="34" charset="-128"/>
                  </a:rPr>
                  <a:t>the training data consists of a set of input </a:t>
                </a:r>
                <a:r>
                  <a:rPr lang="en-GB" noProof="0" dirty="0">
                    <a:solidFill>
                      <a:srgbClr val="FF0000"/>
                    </a:solidFill>
                    <a:latin typeface="Gill Sans MT" panose="020B0502020104020203" pitchFamily="34" charset="77"/>
                    <a:ea typeface="ＭＳ Ｐゴシック" panose="020B0600070205080204" pitchFamily="34" charset="-128"/>
                  </a:rPr>
                  <a:t>vectors </a:t>
                </a:r>
                <a14:m>
                  <m:oMath xmlns:m="http://schemas.openxmlformats.org/officeDocument/2006/math">
                    <m:r>
                      <a:rPr lang="en-GB" i="1" noProof="0" smtClean="0">
                        <a:solidFill>
                          <a:srgbClr val="FF0000"/>
                        </a:solidFill>
                        <a:latin typeface="Cambria Math" panose="02040503050406030204" pitchFamily="18" charset="0"/>
                        <a:ea typeface="ＭＳ Ｐゴシック" panose="020B0600070205080204" pitchFamily="34" charset="-128"/>
                      </a:rPr>
                      <m:t>𝑥</m:t>
                    </m:r>
                  </m:oMath>
                </a14:m>
                <a:r>
                  <a:rPr lang="en-GB" noProof="0" dirty="0">
                    <a:latin typeface="Gill Sans MT" panose="020B0502020104020203" pitchFamily="34" charset="77"/>
                    <a:ea typeface="ＭＳ Ｐゴシック" panose="020B0600070205080204" pitchFamily="34" charset="-128"/>
                  </a:rPr>
                  <a:t> without any corresponding target values. </a:t>
                </a:r>
              </a:p>
              <a:p>
                <a:r>
                  <a:rPr lang="en-GB" noProof="0" dirty="0">
                    <a:latin typeface="Gill Sans MT" panose="020B0502020104020203" pitchFamily="34" charset="77"/>
                    <a:ea typeface="ＭＳ Ｐゴシック" panose="020B0600070205080204" pitchFamily="34" charset="-128"/>
                  </a:rPr>
                  <a:t>The goal in such problems may be to </a:t>
                </a:r>
                <a:r>
                  <a:rPr lang="en-GB" noProof="0" dirty="0">
                    <a:solidFill>
                      <a:srgbClr val="FF0000"/>
                    </a:solidFill>
                    <a:latin typeface="Gill Sans MT" panose="020B0502020104020203" pitchFamily="34" charset="77"/>
                    <a:ea typeface="ＭＳ Ｐゴシック" panose="020B0600070205080204" pitchFamily="34" charset="-128"/>
                  </a:rPr>
                  <a:t>discover groups of similar</a:t>
                </a:r>
                <a:r>
                  <a:rPr lang="en-GB" noProof="0" dirty="0">
                    <a:latin typeface="Gill Sans MT" panose="020B0502020104020203" pitchFamily="34" charset="77"/>
                    <a:ea typeface="ＭＳ Ｐゴシック" panose="020B0600070205080204" pitchFamily="34" charset="-128"/>
                  </a:rPr>
                  <a:t> examples within the data, where it is called clustering, or to </a:t>
                </a:r>
                <a:r>
                  <a:rPr lang="en-GB" noProof="0" dirty="0">
                    <a:solidFill>
                      <a:srgbClr val="FF0000"/>
                    </a:solidFill>
                    <a:latin typeface="Gill Sans MT" panose="020B0502020104020203" pitchFamily="34" charset="77"/>
                    <a:ea typeface="ＭＳ Ｐゴシック" panose="020B0600070205080204" pitchFamily="34" charset="-128"/>
                  </a:rPr>
                  <a:t>determine the distribution of data </a:t>
                </a:r>
                <a:r>
                  <a:rPr lang="en-GB" noProof="0" dirty="0">
                    <a:latin typeface="Gill Sans MT" panose="020B0502020104020203" pitchFamily="34" charset="77"/>
                    <a:ea typeface="ＭＳ Ｐゴシック" panose="020B0600070205080204" pitchFamily="34" charset="-128"/>
                  </a:rPr>
                  <a:t>within the input space, known as density estimation, or to </a:t>
                </a:r>
                <a:r>
                  <a:rPr lang="en-GB" noProof="0" dirty="0">
                    <a:solidFill>
                      <a:srgbClr val="FF0000"/>
                    </a:solidFill>
                    <a:latin typeface="Gill Sans MT" panose="020B0502020104020203" pitchFamily="34" charset="77"/>
                    <a:ea typeface="ＭＳ Ｐゴシック" panose="020B0600070205080204" pitchFamily="34" charset="-128"/>
                  </a:rPr>
                  <a:t>project the data from a high-dimensional space </a:t>
                </a:r>
                <a:r>
                  <a:rPr lang="en-GB" noProof="0" dirty="0">
                    <a:latin typeface="Gill Sans MT" panose="020B0502020104020203" pitchFamily="34" charset="77"/>
                    <a:ea typeface="ＭＳ Ｐゴシック" panose="020B0600070205080204" pitchFamily="34" charset="-128"/>
                  </a:rPr>
                  <a:t>down to two or three dimensions for the purpose of visualisation.</a:t>
                </a:r>
              </a:p>
            </p:txBody>
          </p:sp>
        </mc:Choice>
        <mc:Fallback xmlns="">
          <p:sp>
            <p:nvSpPr>
              <p:cNvPr id="38914" name="Content Placeholder 2">
                <a:extLst>
                  <a:ext uri="{FF2B5EF4-FFF2-40B4-BE49-F238E27FC236}">
                    <a16:creationId xmlns:a16="http://schemas.microsoft.com/office/drawing/2014/main" id="{56C69A69-8C10-361F-477B-C7C7A5CFED54}"/>
                  </a:ext>
                </a:extLst>
              </p:cNvPr>
              <p:cNvSpPr>
                <a:spLocks noGrp="1" noRot="1" noChangeAspect="1" noMove="1" noResize="1" noEditPoints="1" noAdjustHandles="1" noChangeArrowheads="1" noChangeShapeType="1" noTextEdit="1"/>
              </p:cNvSpPr>
              <p:nvPr>
                <p:ph idx="1"/>
              </p:nvPr>
            </p:nvSpPr>
            <p:spPr>
              <a:blipFill>
                <a:blip r:embed="rId2"/>
                <a:stretch>
                  <a:fillRect l="-925" t="-1018" r="-1387"/>
                </a:stretch>
              </a:blipFill>
            </p:spPr>
            <p:txBody>
              <a:bodyPr/>
              <a:lstStyle/>
              <a:p>
                <a:r>
                  <a:rPr lang="en-GB">
                    <a:noFill/>
                  </a:rPr>
                  <a:t> </a:t>
                </a:r>
              </a:p>
            </p:txBody>
          </p:sp>
        </mc:Fallback>
      </mc:AlternateContent>
      <p:sp>
        <p:nvSpPr>
          <p:cNvPr id="38915" name="Slide Number Placeholder 3">
            <a:extLst>
              <a:ext uri="{FF2B5EF4-FFF2-40B4-BE49-F238E27FC236}">
                <a16:creationId xmlns:a16="http://schemas.microsoft.com/office/drawing/2014/main" id="{102065A8-6947-FD34-AE40-384AB940F4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3A82BDE-5067-0241-A236-6C9242DA86B5}" type="slidenum">
              <a:rPr lang="en-GB" sz="1000" noProof="0">
                <a:latin typeface="Gill Sans MT" panose="020B0502020104020203" pitchFamily="34" charset="77"/>
              </a:rPr>
              <a:pPr/>
              <a:t>44</a:t>
            </a:fld>
            <a:endParaRPr lang="en-GB" sz="1000" noProof="0" dirty="0">
              <a:latin typeface="Gill Sans MT" panose="020B0502020104020203" pitchFamily="34" charset="77"/>
            </a:endParaRPr>
          </a:p>
        </p:txBody>
      </p:sp>
      <p:sp>
        <p:nvSpPr>
          <p:cNvPr id="3" name="TextBox 2">
            <a:extLst>
              <a:ext uri="{FF2B5EF4-FFF2-40B4-BE49-F238E27FC236}">
                <a16:creationId xmlns:a16="http://schemas.microsoft.com/office/drawing/2014/main" id="{D66E295B-D476-098A-1ECC-F67F42D8C699}"/>
              </a:ext>
            </a:extLst>
          </p:cNvPr>
          <p:cNvSpPr txBox="1"/>
          <p:nvPr/>
        </p:nvSpPr>
        <p:spPr>
          <a:xfrm>
            <a:off x="609600" y="6305392"/>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F94F9A9E-A86B-98C4-7B56-533874EEECD9}"/>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Training set and testing set</a:t>
            </a:r>
          </a:p>
        </p:txBody>
      </p:sp>
      <p:sp>
        <p:nvSpPr>
          <p:cNvPr id="39938" name="Content Placeholder 2">
            <a:extLst>
              <a:ext uri="{FF2B5EF4-FFF2-40B4-BE49-F238E27FC236}">
                <a16:creationId xmlns:a16="http://schemas.microsoft.com/office/drawing/2014/main" id="{9E08F4A8-B366-40D1-9AA8-064E62284A70}"/>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Machine learning is about learning some properties of a data set and applying them to new data. </a:t>
            </a:r>
          </a:p>
          <a:p>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This is why a common practice in machine learning to evaluate an algorithm is to split the data at hand into two sets, one that we call the training </a:t>
            </a:r>
            <a:r>
              <a:rPr lang="en-GB" dirty="0">
                <a:ea typeface="ＭＳ Ｐゴシック" panose="020B0600070205080204" pitchFamily="34" charset="-128"/>
              </a:rPr>
              <a:t>set, on which we learn data properties and one that we call the testing set, </a:t>
            </a:r>
            <a:r>
              <a:rPr lang="en-GB" noProof="0" dirty="0">
                <a:latin typeface="Gill Sans MT" panose="020B0502020104020203" pitchFamily="34" charset="77"/>
                <a:ea typeface="ＭＳ Ｐゴシック" panose="020B0600070205080204" pitchFamily="34" charset="-128"/>
              </a:rPr>
              <a:t>on which we test these properties.</a:t>
            </a:r>
          </a:p>
        </p:txBody>
      </p:sp>
      <p:sp>
        <p:nvSpPr>
          <p:cNvPr id="39939" name="Slide Number Placeholder 3">
            <a:extLst>
              <a:ext uri="{FF2B5EF4-FFF2-40B4-BE49-F238E27FC236}">
                <a16:creationId xmlns:a16="http://schemas.microsoft.com/office/drawing/2014/main" id="{E33A1CAF-A9D1-7411-E501-D45A45C5F3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4923A8D-A1F5-F14F-94EE-15C4D2217AAF}" type="slidenum">
              <a:rPr lang="en-GB" sz="1000" noProof="0">
                <a:latin typeface="Gill Sans MT" panose="020B0502020104020203" pitchFamily="34" charset="77"/>
              </a:rPr>
              <a:pPr/>
              <a:t>45</a:t>
            </a:fld>
            <a:endParaRPr lang="en-GB" sz="1000" noProof="0" dirty="0">
              <a:latin typeface="Gill Sans MT" panose="020B0502020104020203" pitchFamily="34" charset="77"/>
            </a:endParaRPr>
          </a:p>
        </p:txBody>
      </p:sp>
      <p:sp>
        <p:nvSpPr>
          <p:cNvPr id="3" name="TextBox 2">
            <a:extLst>
              <a:ext uri="{FF2B5EF4-FFF2-40B4-BE49-F238E27FC236}">
                <a16:creationId xmlns:a16="http://schemas.microsoft.com/office/drawing/2014/main" id="{0B6AB2EC-FA41-8A2F-1EA6-8F8065F12BE4}"/>
              </a:ext>
            </a:extLst>
          </p:cNvPr>
          <p:cNvSpPr txBox="1"/>
          <p:nvPr/>
        </p:nvSpPr>
        <p:spPr>
          <a:xfrm>
            <a:off x="609600" y="6305392"/>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9E8B-2E0B-670F-A1F2-166AA2B35B09}"/>
              </a:ext>
            </a:extLst>
          </p:cNvPr>
          <p:cNvSpPr>
            <a:spLocks noGrp="1"/>
          </p:cNvSpPr>
          <p:nvPr>
            <p:ph type="title"/>
          </p:nvPr>
        </p:nvSpPr>
        <p:spPr/>
        <p:txBody>
          <a:bodyPr/>
          <a:lstStyle/>
          <a:p>
            <a:r>
              <a:rPr lang="en-GB" noProof="0" dirty="0"/>
              <a:t>Dataset</a:t>
            </a:r>
          </a:p>
        </p:txBody>
      </p:sp>
      <p:sp>
        <p:nvSpPr>
          <p:cNvPr id="3" name="Slide Number Placeholder 2">
            <a:extLst>
              <a:ext uri="{FF2B5EF4-FFF2-40B4-BE49-F238E27FC236}">
                <a16:creationId xmlns:a16="http://schemas.microsoft.com/office/drawing/2014/main" id="{7FA67471-88C7-4465-A684-BDFD26408C7E}"/>
              </a:ext>
            </a:extLst>
          </p:cNvPr>
          <p:cNvSpPr>
            <a:spLocks noGrp="1"/>
          </p:cNvSpPr>
          <p:nvPr>
            <p:ph type="sldNum" sz="quarter" idx="12"/>
          </p:nvPr>
        </p:nvSpPr>
        <p:spPr/>
        <p:txBody>
          <a:bodyPr/>
          <a:lstStyle/>
          <a:p>
            <a:fld id="{BB98F552-A29D-2D4E-8192-F20670493719}" type="slidenum">
              <a:rPr lang="en-GB" noProof="0" smtClean="0"/>
              <a:pPr/>
              <a:t>46</a:t>
            </a:fld>
            <a:endParaRPr lang="en-GB" noProof="0" dirty="0"/>
          </a:p>
        </p:txBody>
      </p:sp>
      <p:pic>
        <p:nvPicPr>
          <p:cNvPr id="5" name="Picture 4" descr="Graphical user interface, text, application, email&#10;&#10;Description automatically generated">
            <a:extLst>
              <a:ext uri="{FF2B5EF4-FFF2-40B4-BE49-F238E27FC236}">
                <a16:creationId xmlns:a16="http://schemas.microsoft.com/office/drawing/2014/main" id="{52DAB9E8-F3F5-680E-7F42-E1D97EACA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749" y="1116013"/>
            <a:ext cx="7080230" cy="4338778"/>
          </a:xfrm>
          <a:prstGeom prst="rect">
            <a:avLst/>
          </a:prstGeom>
        </p:spPr>
      </p:pic>
      <p:sp>
        <p:nvSpPr>
          <p:cNvPr id="7" name="TextBox 6">
            <a:extLst>
              <a:ext uri="{FF2B5EF4-FFF2-40B4-BE49-F238E27FC236}">
                <a16:creationId xmlns:a16="http://schemas.microsoft.com/office/drawing/2014/main" id="{804098C9-0CA1-EE39-8644-93A083BEEB3B}"/>
              </a:ext>
            </a:extLst>
          </p:cNvPr>
          <p:cNvSpPr txBox="1"/>
          <p:nvPr/>
        </p:nvSpPr>
        <p:spPr>
          <a:xfrm>
            <a:off x="1948339" y="5740065"/>
            <a:ext cx="5486400" cy="246221"/>
          </a:xfrm>
          <a:prstGeom prst="rect">
            <a:avLst/>
          </a:prstGeom>
          <a:noFill/>
        </p:spPr>
        <p:txBody>
          <a:bodyPr wrap="square">
            <a:spAutoFit/>
          </a:bodyPr>
          <a:lstStyle/>
          <a:p>
            <a:r>
              <a:rPr lang="en-GB" sz="1000" noProof="0" dirty="0">
                <a:latin typeface="Gill Sans MT" panose="020B0502020104020203" pitchFamily="34" charset="77"/>
              </a:rPr>
              <a:t>https://www4.stat.ncsu.edu/~boos/</a:t>
            </a:r>
            <a:r>
              <a:rPr lang="en-GB" sz="1000" noProof="0" dirty="0" err="1">
                <a:latin typeface="Gill Sans MT" panose="020B0502020104020203" pitchFamily="34" charset="77"/>
              </a:rPr>
              <a:t>var.select</a:t>
            </a:r>
            <a:r>
              <a:rPr lang="en-GB" sz="1000" noProof="0" dirty="0">
                <a:latin typeface="Gill Sans MT" panose="020B0502020104020203" pitchFamily="34" charset="77"/>
              </a:rPr>
              <a:t>/</a:t>
            </a:r>
            <a:r>
              <a:rPr lang="en-GB" sz="1000" noProof="0" dirty="0" err="1">
                <a:latin typeface="Gill Sans MT" panose="020B0502020104020203" pitchFamily="34" charset="77"/>
              </a:rPr>
              <a:t>diabetes.html</a:t>
            </a:r>
            <a:endParaRPr lang="en-GB" sz="1000" noProof="0" dirty="0">
              <a:latin typeface="Gill Sans MT" panose="020B0502020104020203" pitchFamily="34" charset="77"/>
            </a:endParaRPr>
          </a:p>
        </p:txBody>
      </p:sp>
    </p:spTree>
    <p:extLst>
      <p:ext uri="{BB962C8B-B14F-4D97-AF65-F5344CB8AC3E}">
        <p14:creationId xmlns:p14="http://schemas.microsoft.com/office/powerpoint/2010/main" val="1510230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098B4-BCC4-F651-A4E3-212E2CBCD498}"/>
              </a:ext>
            </a:extLst>
          </p:cNvPr>
          <p:cNvSpPr>
            <a:spLocks noGrp="1"/>
          </p:cNvSpPr>
          <p:nvPr>
            <p:ph type="title"/>
          </p:nvPr>
        </p:nvSpPr>
        <p:spPr/>
        <p:txBody>
          <a:bodyPr/>
          <a:lstStyle/>
          <a:p>
            <a:r>
              <a:rPr lang="en-GB" noProof="0" dirty="0"/>
              <a:t>Datasets</a:t>
            </a:r>
          </a:p>
        </p:txBody>
      </p:sp>
      <p:sp>
        <p:nvSpPr>
          <p:cNvPr id="3" name="Slide Number Placeholder 2">
            <a:extLst>
              <a:ext uri="{FF2B5EF4-FFF2-40B4-BE49-F238E27FC236}">
                <a16:creationId xmlns:a16="http://schemas.microsoft.com/office/drawing/2014/main" id="{3A188FC4-677D-74AF-B6C3-F7AEF2212956}"/>
              </a:ext>
            </a:extLst>
          </p:cNvPr>
          <p:cNvSpPr>
            <a:spLocks noGrp="1"/>
          </p:cNvSpPr>
          <p:nvPr>
            <p:ph type="sldNum" sz="quarter" idx="12"/>
          </p:nvPr>
        </p:nvSpPr>
        <p:spPr/>
        <p:txBody>
          <a:bodyPr/>
          <a:lstStyle/>
          <a:p>
            <a:fld id="{BB98F552-A29D-2D4E-8192-F20670493719}" type="slidenum">
              <a:rPr lang="en-GB" noProof="0" smtClean="0"/>
              <a:pPr/>
              <a:t>47</a:t>
            </a:fld>
            <a:endParaRPr lang="en-GB" noProof="0" dirty="0"/>
          </a:p>
        </p:txBody>
      </p:sp>
      <p:pic>
        <p:nvPicPr>
          <p:cNvPr id="7" name="Picture 6" descr="A chart of a person with a number of colors&#10;&#10;Description automatically generated with medium confidence">
            <a:extLst>
              <a:ext uri="{FF2B5EF4-FFF2-40B4-BE49-F238E27FC236}">
                <a16:creationId xmlns:a16="http://schemas.microsoft.com/office/drawing/2014/main" id="{3E8B32BC-F261-F2A5-D322-B9F35F8B6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438" y="270619"/>
            <a:ext cx="7586275" cy="3480635"/>
          </a:xfrm>
          <a:prstGeom prst="rect">
            <a:avLst/>
          </a:prstGeom>
        </p:spPr>
      </p:pic>
      <p:grpSp>
        <p:nvGrpSpPr>
          <p:cNvPr id="11" name="Group 10">
            <a:extLst>
              <a:ext uri="{FF2B5EF4-FFF2-40B4-BE49-F238E27FC236}">
                <a16:creationId xmlns:a16="http://schemas.microsoft.com/office/drawing/2014/main" id="{D785B2BA-2845-2888-71E0-6D60BA3B90C7}"/>
              </a:ext>
            </a:extLst>
          </p:cNvPr>
          <p:cNvGrpSpPr/>
          <p:nvPr/>
        </p:nvGrpSpPr>
        <p:grpSpPr>
          <a:xfrm>
            <a:off x="1916487" y="3561406"/>
            <a:ext cx="7586275" cy="2805450"/>
            <a:chOff x="1094865" y="3263355"/>
            <a:chExt cx="6321896" cy="2337875"/>
          </a:xfrm>
        </p:grpSpPr>
        <p:pic>
          <p:nvPicPr>
            <p:cNvPr id="9" name="Picture 8" descr="A colorful pixelated image of a person with a number of times&#10;&#10;Description automatically generated with medium confidence">
              <a:extLst>
                <a:ext uri="{FF2B5EF4-FFF2-40B4-BE49-F238E27FC236}">
                  <a16:creationId xmlns:a16="http://schemas.microsoft.com/office/drawing/2014/main" id="{DCB0CC35-746A-19CA-6E17-886A784F44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865" y="3263355"/>
              <a:ext cx="6321896" cy="2337875"/>
            </a:xfrm>
            <a:prstGeom prst="rect">
              <a:avLst/>
            </a:prstGeom>
          </p:spPr>
        </p:pic>
        <p:sp>
          <p:nvSpPr>
            <p:cNvPr id="10" name="Rectangle 9">
              <a:extLst>
                <a:ext uri="{FF2B5EF4-FFF2-40B4-BE49-F238E27FC236}">
                  <a16:creationId xmlns:a16="http://schemas.microsoft.com/office/drawing/2014/main" id="{40C1642C-285A-6C28-EA65-3CBFB90CB950}"/>
                </a:ext>
              </a:extLst>
            </p:cNvPr>
            <p:cNvSpPr/>
            <p:nvPr/>
          </p:nvSpPr>
          <p:spPr>
            <a:xfrm>
              <a:off x="6372200" y="3263355"/>
              <a:ext cx="936104" cy="2880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sp>
        <p:nvSpPr>
          <p:cNvPr id="13" name="TextBox 12">
            <a:extLst>
              <a:ext uri="{FF2B5EF4-FFF2-40B4-BE49-F238E27FC236}">
                <a16:creationId xmlns:a16="http://schemas.microsoft.com/office/drawing/2014/main" id="{6CCDB0DE-5FB8-7362-0096-FD4952371941}"/>
              </a:ext>
            </a:extLst>
          </p:cNvPr>
          <p:cNvSpPr txBox="1"/>
          <p:nvPr/>
        </p:nvSpPr>
        <p:spPr>
          <a:xfrm>
            <a:off x="911425" y="6517297"/>
            <a:ext cx="9786757" cy="246221"/>
          </a:xfrm>
          <a:prstGeom prst="rect">
            <a:avLst/>
          </a:prstGeom>
          <a:noFill/>
        </p:spPr>
        <p:txBody>
          <a:bodyPr wrap="square">
            <a:spAutoFit/>
          </a:bodyPr>
          <a:lstStyle/>
          <a:p>
            <a:r>
              <a:rPr lang="en-GB" sz="1000" noProof="0" dirty="0">
                <a:latin typeface="Gill Sans MT" panose="020B0502020104020203" pitchFamily="34" charset="77"/>
              </a:rPr>
              <a:t>Palermo, F., Chen, Y., Capstick, A. </a:t>
            </a:r>
            <a:r>
              <a:rPr lang="en-GB" sz="1000" i="1" noProof="0" dirty="0">
                <a:latin typeface="Gill Sans MT" panose="020B0502020104020203" pitchFamily="34" charset="77"/>
              </a:rPr>
              <a:t>et al</a:t>
            </a:r>
            <a:r>
              <a:rPr lang="en-GB" sz="1000" noProof="0" dirty="0">
                <a:latin typeface="Gill Sans MT" panose="020B0502020104020203" pitchFamily="34" charset="77"/>
              </a:rPr>
              <a:t>. TIHM: An open dataset for remote healthcare monitoring in dementia. Sci Data, 10, 606 (2023).</a:t>
            </a:r>
          </a:p>
        </p:txBody>
      </p:sp>
    </p:spTree>
    <p:extLst>
      <p:ext uri="{BB962C8B-B14F-4D97-AF65-F5344CB8AC3E}">
        <p14:creationId xmlns:p14="http://schemas.microsoft.com/office/powerpoint/2010/main" val="1839527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1F1C-0ACD-2371-C762-366A7A68B51B}"/>
              </a:ext>
            </a:extLst>
          </p:cNvPr>
          <p:cNvSpPr>
            <a:spLocks noGrp="1"/>
          </p:cNvSpPr>
          <p:nvPr>
            <p:ph type="title"/>
          </p:nvPr>
        </p:nvSpPr>
        <p:spPr/>
        <p:txBody>
          <a:bodyPr/>
          <a:lstStyle/>
          <a:p>
            <a:r>
              <a:rPr lang="en-GB" noProof="0" dirty="0"/>
              <a:t>A sample data for in-home activity</a:t>
            </a:r>
          </a:p>
        </p:txBody>
      </p:sp>
      <p:sp>
        <p:nvSpPr>
          <p:cNvPr id="3" name="Slide Number Placeholder 2">
            <a:extLst>
              <a:ext uri="{FF2B5EF4-FFF2-40B4-BE49-F238E27FC236}">
                <a16:creationId xmlns:a16="http://schemas.microsoft.com/office/drawing/2014/main" id="{E4AB5046-5DC9-CA8E-98CA-5326276F3624}"/>
              </a:ext>
            </a:extLst>
          </p:cNvPr>
          <p:cNvSpPr>
            <a:spLocks noGrp="1"/>
          </p:cNvSpPr>
          <p:nvPr>
            <p:ph type="sldNum" sz="quarter" idx="12"/>
          </p:nvPr>
        </p:nvSpPr>
        <p:spPr/>
        <p:txBody>
          <a:bodyPr/>
          <a:lstStyle/>
          <a:p>
            <a:fld id="{BB98F552-A29D-2D4E-8192-F20670493719}" type="slidenum">
              <a:rPr lang="en-GB" noProof="0" smtClean="0"/>
              <a:pPr/>
              <a:t>48</a:t>
            </a:fld>
            <a:endParaRPr lang="en-GB" noProof="0" dirty="0"/>
          </a:p>
        </p:txBody>
      </p:sp>
      <p:pic>
        <p:nvPicPr>
          <p:cNvPr id="4" name="Picture 3" descr="Graphical user interface&#10;&#10;Description automatically generated">
            <a:extLst>
              <a:ext uri="{FF2B5EF4-FFF2-40B4-BE49-F238E27FC236}">
                <a16:creationId xmlns:a16="http://schemas.microsoft.com/office/drawing/2014/main" id="{E1088047-4B17-3CCE-A2FC-3CDA7B5D7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158" r="1730"/>
          <a:stretch/>
        </p:blipFill>
        <p:spPr bwMode="auto">
          <a:xfrm>
            <a:off x="1775520" y="1960037"/>
            <a:ext cx="8283120" cy="32064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89254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B37A8-411B-54C0-8035-BAA5CB7249C2}"/>
              </a:ext>
            </a:extLst>
          </p:cNvPr>
          <p:cNvSpPr>
            <a:spLocks noGrp="1"/>
          </p:cNvSpPr>
          <p:nvPr>
            <p:ph type="title"/>
          </p:nvPr>
        </p:nvSpPr>
        <p:spPr/>
        <p:txBody>
          <a:bodyPr/>
          <a:lstStyle/>
          <a:p>
            <a:r>
              <a:rPr lang="en-GB" noProof="0" dirty="0"/>
              <a:t>Dataset in the code/programming environment</a:t>
            </a:r>
          </a:p>
        </p:txBody>
      </p:sp>
      <p:sp>
        <p:nvSpPr>
          <p:cNvPr id="3" name="Slide Number Placeholder 2">
            <a:extLst>
              <a:ext uri="{FF2B5EF4-FFF2-40B4-BE49-F238E27FC236}">
                <a16:creationId xmlns:a16="http://schemas.microsoft.com/office/drawing/2014/main" id="{CE2547F9-A445-41E2-648B-BB42876CC772}"/>
              </a:ext>
            </a:extLst>
          </p:cNvPr>
          <p:cNvSpPr>
            <a:spLocks noGrp="1"/>
          </p:cNvSpPr>
          <p:nvPr>
            <p:ph type="sldNum" sz="quarter" idx="12"/>
          </p:nvPr>
        </p:nvSpPr>
        <p:spPr/>
        <p:txBody>
          <a:bodyPr/>
          <a:lstStyle/>
          <a:p>
            <a:fld id="{BB98F552-A29D-2D4E-8192-F20670493719}" type="slidenum">
              <a:rPr lang="en-GB" noProof="0" smtClean="0"/>
              <a:pPr/>
              <a:t>49</a:t>
            </a:fld>
            <a:endParaRPr lang="en-GB" noProof="0" dirty="0"/>
          </a:p>
        </p:txBody>
      </p:sp>
      <p:pic>
        <p:nvPicPr>
          <p:cNvPr id="5" name="Picture 4" descr="Table&#10;&#10;Description automatically generated">
            <a:extLst>
              <a:ext uri="{FF2B5EF4-FFF2-40B4-BE49-F238E27FC236}">
                <a16:creationId xmlns:a16="http://schemas.microsoft.com/office/drawing/2014/main" id="{D5D31265-DE92-4584-35D4-4801927B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1930" y="1296780"/>
            <a:ext cx="5468081" cy="5070782"/>
          </a:xfrm>
          <a:prstGeom prst="rect">
            <a:avLst/>
          </a:prstGeom>
        </p:spPr>
      </p:pic>
    </p:spTree>
    <p:extLst>
      <p:ext uri="{BB962C8B-B14F-4D97-AF65-F5344CB8AC3E}">
        <p14:creationId xmlns:p14="http://schemas.microsoft.com/office/powerpoint/2010/main" val="1223421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3C8FA-3A42-4448-88BD-AC2C5B9742C9}"/>
              </a:ext>
            </a:extLst>
          </p:cNvPr>
          <p:cNvSpPr>
            <a:spLocks noGrp="1"/>
          </p:cNvSpPr>
          <p:nvPr>
            <p:ph type="title"/>
          </p:nvPr>
        </p:nvSpPr>
        <p:spPr/>
        <p:txBody>
          <a:bodyPr/>
          <a:lstStyle/>
          <a:p>
            <a:r>
              <a:rPr lang="en-GB" noProof="0" dirty="0"/>
              <a:t>However, don’t underestimate the human brain</a:t>
            </a:r>
          </a:p>
        </p:txBody>
      </p:sp>
      <p:sp>
        <p:nvSpPr>
          <p:cNvPr id="4" name="Content Placeholder 3">
            <a:extLst>
              <a:ext uri="{FF2B5EF4-FFF2-40B4-BE49-F238E27FC236}">
                <a16:creationId xmlns:a16="http://schemas.microsoft.com/office/drawing/2014/main" id="{272F0756-0FC2-834D-886A-3B8EFD9322BA}"/>
              </a:ext>
            </a:extLst>
          </p:cNvPr>
          <p:cNvSpPr>
            <a:spLocks noGrp="1"/>
          </p:cNvSpPr>
          <p:nvPr>
            <p:ph idx="1"/>
          </p:nvPr>
        </p:nvSpPr>
        <p:spPr/>
        <p:txBody>
          <a:bodyPr/>
          <a:lstStyle/>
          <a:p>
            <a:r>
              <a:rPr lang="en-GB" noProof="0" dirty="0"/>
              <a:t>For example, in German:</a:t>
            </a:r>
          </a:p>
          <a:p>
            <a:pPr lvl="1"/>
            <a:r>
              <a:rPr lang="en-GB" sz="2400" noProof="0" dirty="0"/>
              <a:t>you must distinguish between “the” and “a” articles</a:t>
            </a:r>
          </a:p>
          <a:p>
            <a:pPr lvl="1"/>
            <a:r>
              <a:rPr lang="en-GB" sz="2400" noProof="0" dirty="0"/>
              <a:t>and then each one has </a:t>
            </a:r>
            <a:r>
              <a:rPr lang="en-GB" sz="2400" noProof="0" dirty="0">
                <a:solidFill>
                  <a:srgbClr val="C00000"/>
                </a:solidFill>
              </a:rPr>
              <a:t>four case forms</a:t>
            </a:r>
          </a:p>
          <a:p>
            <a:pPr lvl="1"/>
            <a:r>
              <a:rPr lang="en-GB" sz="2400" noProof="0" dirty="0">
                <a:solidFill>
                  <a:srgbClr val="C00000"/>
                </a:solidFill>
              </a:rPr>
              <a:t>three</a:t>
            </a:r>
            <a:r>
              <a:rPr lang="en-GB" sz="2400" noProof="0" dirty="0"/>
              <a:t> genders </a:t>
            </a:r>
          </a:p>
          <a:p>
            <a:pPr lvl="1"/>
            <a:r>
              <a:rPr lang="en-GB" sz="2400" noProof="0" dirty="0"/>
              <a:t>and </a:t>
            </a:r>
            <a:r>
              <a:rPr lang="en-GB" sz="2400" noProof="0" dirty="0">
                <a:solidFill>
                  <a:srgbClr val="C00000"/>
                </a:solidFill>
              </a:rPr>
              <a:t>singular and plural forms </a:t>
            </a:r>
          </a:p>
          <a:p>
            <a:pPr lvl="1"/>
            <a:r>
              <a:rPr lang="en-GB" sz="2400" noProof="0" dirty="0"/>
              <a:t>and then the </a:t>
            </a:r>
            <a:r>
              <a:rPr lang="en-GB" sz="2400" noProof="0" dirty="0">
                <a:solidFill>
                  <a:srgbClr val="C00000"/>
                </a:solidFill>
              </a:rPr>
              <a:t>adjectives have to agree </a:t>
            </a:r>
          </a:p>
          <a:p>
            <a:pPr lvl="1"/>
            <a:r>
              <a:rPr lang="en-GB" sz="2400" noProof="0" dirty="0"/>
              <a:t>and then there are verbs! </a:t>
            </a:r>
          </a:p>
          <a:p>
            <a:pPr lvl="1"/>
            <a:r>
              <a:rPr lang="en-GB" sz="2400" noProof="0" dirty="0"/>
              <a:t>or take this as an example: </a:t>
            </a:r>
          </a:p>
          <a:p>
            <a:pPr marL="457182" lvl="1" indent="0">
              <a:buNone/>
            </a:pPr>
            <a:r>
              <a:rPr lang="en-GB" noProof="0" dirty="0"/>
              <a:t> </a:t>
            </a:r>
          </a:p>
        </p:txBody>
      </p:sp>
      <p:sp>
        <p:nvSpPr>
          <p:cNvPr id="3" name="Slide Number Placeholder 2">
            <a:extLst>
              <a:ext uri="{FF2B5EF4-FFF2-40B4-BE49-F238E27FC236}">
                <a16:creationId xmlns:a16="http://schemas.microsoft.com/office/drawing/2014/main" id="{4EAFBB9B-9605-5D4C-B48C-B294B83F3896}"/>
              </a:ext>
            </a:extLst>
          </p:cNvPr>
          <p:cNvSpPr>
            <a:spLocks noGrp="1"/>
          </p:cNvSpPr>
          <p:nvPr>
            <p:ph type="sldNum" sz="quarter" idx="12"/>
          </p:nvPr>
        </p:nvSpPr>
        <p:spPr/>
        <p:txBody>
          <a:bodyPr/>
          <a:lstStyle/>
          <a:p>
            <a:pPr>
              <a:defRPr/>
            </a:pPr>
            <a:fld id="{CE99131A-398C-9241-B336-70CF4CDEB41B}" type="slidenum">
              <a:rPr lang="en-GB" noProof="0" smtClean="0"/>
              <a:pPr>
                <a:defRPr/>
              </a:pPr>
              <a:t>5</a:t>
            </a:fld>
            <a:endParaRPr lang="en-GB" noProof="0" dirty="0"/>
          </a:p>
        </p:txBody>
      </p:sp>
      <p:sp>
        <p:nvSpPr>
          <p:cNvPr id="5" name="Rectangle 4">
            <a:extLst>
              <a:ext uri="{FF2B5EF4-FFF2-40B4-BE49-F238E27FC236}">
                <a16:creationId xmlns:a16="http://schemas.microsoft.com/office/drawing/2014/main" id="{71344602-F73D-4D49-96AF-8FE1CB42646E}"/>
              </a:ext>
            </a:extLst>
          </p:cNvPr>
          <p:cNvSpPr/>
          <p:nvPr/>
        </p:nvSpPr>
        <p:spPr>
          <a:xfrm>
            <a:off x="609600" y="6295152"/>
            <a:ext cx="7651576" cy="261610"/>
          </a:xfrm>
          <a:prstGeom prst="rect">
            <a:avLst/>
          </a:prstGeom>
        </p:spPr>
        <p:txBody>
          <a:bodyPr wrap="square">
            <a:spAutoFit/>
          </a:bodyPr>
          <a:lstStyle/>
          <a:p>
            <a:r>
              <a:rPr lang="en-GB" sz="1100" noProof="0" dirty="0">
                <a:latin typeface="Gill Sans MT" panose="020B0502020104020203" pitchFamily="34" charset="77"/>
              </a:rPr>
              <a:t>Adapted from: The Art of Language Invention: </a:t>
            </a:r>
            <a:r>
              <a:rPr lang="en-GB" sz="1100" i="1" noProof="0" dirty="0">
                <a:latin typeface="Gill Sans MT" panose="020B0502020104020203" pitchFamily="34" charset="77"/>
              </a:rPr>
              <a:t>From Horse-Lords to Dark Elves, The Words Behind World-Building, by David J. Peterson. </a:t>
            </a:r>
            <a:endParaRPr lang="en-GB" sz="1100" noProof="0" dirty="0">
              <a:latin typeface="Gill Sans MT" panose="020B0502020104020203" pitchFamily="34" charset="77"/>
            </a:endParaRPr>
          </a:p>
        </p:txBody>
      </p:sp>
      <p:pic>
        <p:nvPicPr>
          <p:cNvPr id="7" name="Picture 6">
            <a:extLst>
              <a:ext uri="{FF2B5EF4-FFF2-40B4-BE49-F238E27FC236}">
                <a16:creationId xmlns:a16="http://schemas.microsoft.com/office/drawing/2014/main" id="{02744DC4-9320-6D4E-B91D-4E8062F1DF0E}"/>
              </a:ext>
            </a:extLst>
          </p:cNvPr>
          <p:cNvPicPr>
            <a:picLocks noChangeAspect="1"/>
          </p:cNvPicPr>
          <p:nvPr/>
        </p:nvPicPr>
        <p:blipFill>
          <a:blip r:embed="rId2"/>
          <a:stretch>
            <a:fillRect/>
          </a:stretch>
        </p:blipFill>
        <p:spPr>
          <a:xfrm>
            <a:off x="6096000" y="4269266"/>
            <a:ext cx="2448274" cy="1376226"/>
          </a:xfrm>
          <a:prstGeom prst="rect">
            <a:avLst/>
          </a:prstGeom>
        </p:spPr>
      </p:pic>
      <p:sp>
        <p:nvSpPr>
          <p:cNvPr id="8" name="TextBox 7">
            <a:extLst>
              <a:ext uri="{FF2B5EF4-FFF2-40B4-BE49-F238E27FC236}">
                <a16:creationId xmlns:a16="http://schemas.microsoft.com/office/drawing/2014/main" id="{AAF8353E-CBFC-1A45-8F62-A5D4043E9BEF}"/>
              </a:ext>
            </a:extLst>
          </p:cNvPr>
          <p:cNvSpPr txBox="1"/>
          <p:nvPr/>
        </p:nvSpPr>
        <p:spPr>
          <a:xfrm>
            <a:off x="6816080" y="5754749"/>
            <a:ext cx="843501" cy="307777"/>
          </a:xfrm>
          <a:prstGeom prst="rect">
            <a:avLst/>
          </a:prstGeom>
          <a:noFill/>
        </p:spPr>
        <p:txBody>
          <a:bodyPr wrap="none" rtlCol="0">
            <a:spAutoFit/>
          </a:bodyPr>
          <a:lstStyle/>
          <a:p>
            <a:r>
              <a:rPr lang="en-GB" sz="1400" i="1" noProof="0" dirty="0">
                <a:latin typeface="+mj-lt"/>
              </a:rPr>
              <a:t>(</a:t>
            </a:r>
            <a:r>
              <a:rPr lang="en-GB" sz="1400" i="1" noProof="0" dirty="0" err="1">
                <a:latin typeface="+mj-lt"/>
              </a:rPr>
              <a:t>biáng</a:t>
            </a:r>
            <a:r>
              <a:rPr lang="en-GB" sz="1400" i="1" noProof="0" dirty="0">
                <a:latin typeface="+mj-lt"/>
              </a:rPr>
              <a:t>)</a:t>
            </a:r>
            <a:endParaRPr lang="en-GB" sz="1400" noProof="0" dirty="0">
              <a:latin typeface="+mj-lt"/>
            </a:endParaRPr>
          </a:p>
        </p:txBody>
      </p:sp>
    </p:spTree>
    <p:extLst>
      <p:ext uri="{BB962C8B-B14F-4D97-AF65-F5344CB8AC3E}">
        <p14:creationId xmlns:p14="http://schemas.microsoft.com/office/powerpoint/2010/main" val="4033465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3">
            <a:extLst>
              <a:ext uri="{FF2B5EF4-FFF2-40B4-BE49-F238E27FC236}">
                <a16:creationId xmlns:a16="http://schemas.microsoft.com/office/drawing/2014/main" id="{55A5A149-504B-2692-BBD4-F68624820FD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Multivariate data</a:t>
            </a:r>
          </a:p>
        </p:txBody>
      </p:sp>
      <mc:AlternateContent xmlns:mc="http://schemas.openxmlformats.org/markup-compatibility/2006" xmlns:a14="http://schemas.microsoft.com/office/drawing/2010/main">
        <mc:Choice Requires="a14">
          <p:sp>
            <p:nvSpPr>
              <p:cNvPr id="34818" name="Content Placeholder 4">
                <a:extLst>
                  <a:ext uri="{FF2B5EF4-FFF2-40B4-BE49-F238E27FC236}">
                    <a16:creationId xmlns:a16="http://schemas.microsoft.com/office/drawing/2014/main" id="{07241A47-714E-9F5C-F52C-F5CB8E61C2AF}"/>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In general, a learning problem </a:t>
                </a:r>
                <a:r>
                  <a:rPr lang="en-GB" dirty="0">
                    <a:ea typeface="ＭＳ Ｐゴシック" panose="020B0600070205080204" pitchFamily="34" charset="-128"/>
                  </a:rPr>
                  <a:t>involves a set of </a:t>
                </a:r>
                <a:r>
                  <a:rPr lang="en-GB" i="1" dirty="0">
                    <a:solidFill>
                      <a:srgbClr val="FF0000"/>
                    </a:solidFill>
                    <a:ea typeface="ＭＳ Ｐゴシック" panose="020B0600070205080204" pitchFamily="34" charset="-128"/>
                  </a:rPr>
                  <a:t>n</a:t>
                </a:r>
                <a:r>
                  <a:rPr lang="en-GB" dirty="0">
                    <a:ea typeface="ＭＳ Ｐゴシック" panose="020B0600070205080204" pitchFamily="34" charset="-128"/>
                  </a:rPr>
                  <a:t> data samples and aims </a:t>
                </a:r>
                <a:r>
                  <a:rPr lang="en-GB" noProof="0" dirty="0">
                    <a:latin typeface="Gill Sans MT" panose="020B0502020104020203" pitchFamily="34" charset="77"/>
                    <a:ea typeface="ＭＳ Ｐゴシック" panose="020B0600070205080204" pitchFamily="34" charset="-128"/>
                  </a:rPr>
                  <a:t>to </a:t>
                </a:r>
                <a:r>
                  <a:rPr lang="en-GB" dirty="0">
                    <a:ea typeface="ＭＳ Ｐゴシック" panose="020B0600070205080204" pitchFamily="34" charset="-128"/>
                  </a:rPr>
                  <a:t>predict the </a:t>
                </a:r>
                <a:r>
                  <a:rPr lang="en-GB" noProof="0" dirty="0">
                    <a:latin typeface="Gill Sans MT" panose="020B0502020104020203" pitchFamily="34" charset="77"/>
                    <a:ea typeface="ＭＳ Ｐゴシック" panose="020B0600070205080204" pitchFamily="34" charset="-128"/>
                  </a:rPr>
                  <a:t>properties of </a:t>
                </a:r>
                <a:r>
                  <a:rPr lang="en-GB" noProof="0" dirty="0">
                    <a:ea typeface="ＭＳ Ｐゴシック" panose="020B0600070205080204" pitchFamily="34" charset="-128"/>
                  </a:rPr>
                  <a:t>previously unseen</a:t>
                </a:r>
                <a:r>
                  <a:rPr lang="en-GB" noProof="0" dirty="0">
                    <a:latin typeface="Gill Sans MT" panose="020B0502020104020203" pitchFamily="34" charset="77"/>
                    <a:ea typeface="ＭＳ Ｐゴシック" panose="020B0600070205080204" pitchFamily="34" charset="-128"/>
                  </a:rPr>
                  <a:t> data. </a:t>
                </a:r>
              </a:p>
              <a:p>
                <a:r>
                  <a:rPr lang="en-GB" noProof="0" dirty="0">
                    <a:latin typeface="Gill Sans MT" panose="020B0502020104020203" pitchFamily="34" charset="77"/>
                    <a:ea typeface="ＭＳ Ｐゴシック" panose="020B0600070205080204" pitchFamily="34" charset="-128"/>
                  </a:rPr>
                  <a:t>If each sample is more than a single number and, for instance, a </a:t>
                </a:r>
                <a14:m>
                  <m:oMath xmlns:m="http://schemas.openxmlformats.org/officeDocument/2006/math">
                    <m:r>
                      <a:rPr lang="en-GB" i="1" noProof="0" smtClean="0">
                        <a:solidFill>
                          <a:srgbClr val="FF0000"/>
                        </a:solidFill>
                        <a:latin typeface="Cambria Math" panose="02040503050406030204" pitchFamily="18" charset="0"/>
                        <a:ea typeface="ＭＳ Ｐゴシック" panose="020B0600070205080204" pitchFamily="34" charset="-128"/>
                      </a:rPr>
                      <m:t>𝑚𝑢𝑙𝑡𝑖</m:t>
                    </m:r>
                    <m:r>
                      <a:rPr lang="en-GB" i="1" noProof="0" smtClean="0">
                        <a:solidFill>
                          <a:srgbClr val="FF0000"/>
                        </a:solidFill>
                        <a:latin typeface="Cambria Math" panose="02040503050406030204" pitchFamily="18" charset="0"/>
                        <a:ea typeface="ＭＳ Ｐゴシック" panose="020B0600070205080204" pitchFamily="34" charset="-128"/>
                      </a:rPr>
                      <m:t>−</m:t>
                    </m:r>
                    <m:r>
                      <a:rPr lang="en-GB" i="1" noProof="0" smtClean="0">
                        <a:solidFill>
                          <a:srgbClr val="FF0000"/>
                        </a:solidFill>
                        <a:latin typeface="Cambria Math" panose="02040503050406030204" pitchFamily="18" charset="0"/>
                        <a:ea typeface="ＭＳ Ｐゴシック" panose="020B0600070205080204" pitchFamily="34" charset="-128"/>
                      </a:rPr>
                      <m:t>𝑑𝑖𝑚𝑒𝑛𝑠𝑖𝑜𝑛𝑎𝑙</m:t>
                    </m:r>
                    <m:r>
                      <a:rPr lang="en-GB" i="1" noProof="0">
                        <a:latin typeface="Cambria Math" panose="02040503050406030204" pitchFamily="18" charset="0"/>
                        <a:ea typeface="ＭＳ Ｐゴシック" panose="020B0600070205080204" pitchFamily="34" charset="-128"/>
                      </a:rPr>
                      <m:t> </m:t>
                    </m:r>
                  </m:oMath>
                </a14:m>
                <a:r>
                  <a:rPr lang="en-GB" noProof="0" dirty="0">
                    <a:latin typeface="Gill Sans MT" panose="020B0502020104020203" pitchFamily="34" charset="77"/>
                    <a:ea typeface="ＭＳ Ｐゴシック" panose="020B0600070205080204" pitchFamily="34" charset="-128"/>
                  </a:rPr>
                  <a:t>entry (aka multivariate data), it is said that the data has several </a:t>
                </a:r>
                <a:r>
                  <a:rPr lang="en-GB" noProof="0" dirty="0">
                    <a:solidFill>
                      <a:srgbClr val="FF0000"/>
                    </a:solidFill>
                    <a:latin typeface="Gill Sans MT" panose="020B0502020104020203" pitchFamily="34" charset="77"/>
                    <a:ea typeface="ＭＳ Ｐゴシック" panose="020B0600070205080204" pitchFamily="34" charset="-128"/>
                  </a:rPr>
                  <a:t>attributes or features</a:t>
                </a:r>
                <a:r>
                  <a:rPr lang="en-GB" noProof="0" dirty="0">
                    <a:latin typeface="Gill Sans MT" panose="020B0502020104020203" pitchFamily="34" charset="77"/>
                    <a:ea typeface="ＭＳ Ｐゴシック" panose="020B0600070205080204" pitchFamily="34" charset="-128"/>
                  </a:rPr>
                  <a:t>.</a:t>
                </a:r>
              </a:p>
            </p:txBody>
          </p:sp>
        </mc:Choice>
        <mc:Fallback xmlns="">
          <p:sp>
            <p:nvSpPr>
              <p:cNvPr id="34818" name="Content Placeholder 4">
                <a:extLst>
                  <a:ext uri="{FF2B5EF4-FFF2-40B4-BE49-F238E27FC236}">
                    <a16:creationId xmlns:a16="http://schemas.microsoft.com/office/drawing/2014/main" id="{07241A47-714E-9F5C-F52C-F5CB8E61C2AF}"/>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34819" name="Slide Number Placeholder 2">
            <a:extLst>
              <a:ext uri="{FF2B5EF4-FFF2-40B4-BE49-F238E27FC236}">
                <a16:creationId xmlns:a16="http://schemas.microsoft.com/office/drawing/2014/main" id="{029F0D10-E913-AF96-BCA1-FD6CE03632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39B435A-797D-2B41-A9E5-977F7F130CE0}" type="slidenum">
              <a:rPr lang="en-GB" sz="1000" noProof="0">
                <a:latin typeface="Gill Sans MT" panose="020B0502020104020203" pitchFamily="34" charset="77"/>
              </a:rPr>
              <a:pPr/>
              <a:t>50</a:t>
            </a:fld>
            <a:endParaRPr lang="en-GB" sz="1000" noProof="0" dirty="0">
              <a:latin typeface="Gill Sans MT" panose="020B0502020104020203" pitchFamily="34" charset="7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C2F35-2659-ED74-D541-01834B526CD4}"/>
              </a:ext>
            </a:extLst>
          </p:cNvPr>
          <p:cNvSpPr>
            <a:spLocks noGrp="1"/>
          </p:cNvSpPr>
          <p:nvPr>
            <p:ph type="title"/>
          </p:nvPr>
        </p:nvSpPr>
        <p:spPr/>
        <p:txBody>
          <a:bodyPr/>
          <a:lstStyle/>
          <a:p>
            <a:r>
              <a:rPr lang="en-GB" noProof="0" dirty="0"/>
              <a:t>Feature vector</a:t>
            </a:r>
          </a:p>
        </p:txBody>
      </p:sp>
      <p:sp>
        <p:nvSpPr>
          <p:cNvPr id="3" name="Slide Number Placeholder 2">
            <a:extLst>
              <a:ext uri="{FF2B5EF4-FFF2-40B4-BE49-F238E27FC236}">
                <a16:creationId xmlns:a16="http://schemas.microsoft.com/office/drawing/2014/main" id="{BC561146-3D23-5216-9366-897FA7BA9955}"/>
              </a:ext>
            </a:extLst>
          </p:cNvPr>
          <p:cNvSpPr>
            <a:spLocks noGrp="1"/>
          </p:cNvSpPr>
          <p:nvPr>
            <p:ph type="sldNum" sz="quarter" idx="12"/>
          </p:nvPr>
        </p:nvSpPr>
        <p:spPr/>
        <p:txBody>
          <a:bodyPr/>
          <a:lstStyle/>
          <a:p>
            <a:fld id="{BB98F552-A29D-2D4E-8192-F20670493719}" type="slidenum">
              <a:rPr lang="en-GB" noProof="0" smtClean="0"/>
              <a:pPr/>
              <a:t>51</a:t>
            </a:fld>
            <a:endParaRPr lang="en-GB" noProof="0" dirty="0"/>
          </a:p>
        </p:txBody>
      </p:sp>
    </p:spTree>
    <p:extLst>
      <p:ext uri="{BB962C8B-B14F-4D97-AF65-F5344CB8AC3E}">
        <p14:creationId xmlns:p14="http://schemas.microsoft.com/office/powerpoint/2010/main" val="4149546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5C2E2AB2-EF94-64EB-49C6-CB25C91DD138}"/>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Training, Test and Validation </a:t>
            </a:r>
          </a:p>
        </p:txBody>
      </p:sp>
      <p:sp>
        <p:nvSpPr>
          <p:cNvPr id="3" name="Content Placeholder 2">
            <a:extLst>
              <a:ext uri="{FF2B5EF4-FFF2-40B4-BE49-F238E27FC236}">
                <a16:creationId xmlns:a16="http://schemas.microsoft.com/office/drawing/2014/main" id="{47DD4F15-394C-5141-A9F5-9B1973E8E2B8}"/>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Training: is used to train the models and determine their parameters (e.g. weights in a neural network).</a:t>
            </a:r>
          </a:p>
          <a:p>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Validating: Once you have a collection of algorithms, you need to pick one model. Sometimes, the model that performs best on the validation set is picked up. </a:t>
            </a:r>
          </a:p>
          <a:p>
            <a:pPr>
              <a:buFont typeface="Verdana" panose="020B0604030504040204" pitchFamily="34" charset="0"/>
              <a:buNone/>
            </a:pPr>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Testing: We use </a:t>
            </a:r>
            <a:r>
              <a:rPr lang="en-GB" dirty="0">
                <a:ea typeface="ＭＳ Ｐゴシック" panose="020B0600070205080204" pitchFamily="34" charset="-128"/>
              </a:rPr>
              <a:t>a test set after a model is chosen, but we don't yet know its performance on unseen data. </a:t>
            </a:r>
            <a:r>
              <a:rPr lang="en-GB" noProof="0" dirty="0">
                <a:latin typeface="Gill Sans MT" panose="020B0502020104020203" pitchFamily="34" charset="77"/>
                <a:ea typeface="ＭＳ Ｐゴシック" panose="020B0600070205080204" pitchFamily="34" charset="-128"/>
              </a:rPr>
              <a:t>We can apply the chosen model to a test set to see its performance on unseen data.</a:t>
            </a:r>
          </a:p>
          <a:p>
            <a:r>
              <a:rPr lang="en-GB" noProof="0" dirty="0">
                <a:latin typeface="Gill Sans MT" panose="020B0502020104020203" pitchFamily="34" charset="77"/>
                <a:ea typeface="ＭＳ Ｐゴシック" panose="020B0600070205080204" pitchFamily="34" charset="-128"/>
              </a:rPr>
              <a:t>How to divide the data? e.g. 60%, 20%, 20%; or 70%, 20%, 10% (need to make sure/check about potential bias and balance/imbalance- more on this later during this module).</a:t>
            </a:r>
          </a:p>
        </p:txBody>
      </p:sp>
      <p:sp>
        <p:nvSpPr>
          <p:cNvPr id="40963" name="Slide Number Placeholder 3">
            <a:extLst>
              <a:ext uri="{FF2B5EF4-FFF2-40B4-BE49-F238E27FC236}">
                <a16:creationId xmlns:a16="http://schemas.microsoft.com/office/drawing/2014/main" id="{6AD10B28-E7C8-D2C8-EBB4-CD7420BDDF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3DE443C-D816-4842-909A-E069F36EB3A6}" type="slidenum">
              <a:rPr lang="en-GB" sz="1000" noProof="0">
                <a:latin typeface="Gill Sans MT" panose="020B0502020104020203" pitchFamily="34" charset="77"/>
              </a:rPr>
              <a:pPr/>
              <a:t>52</a:t>
            </a:fld>
            <a:endParaRPr lang="en-GB" sz="1000" noProof="0" dirty="0">
              <a:latin typeface="Gill Sans MT" panose="020B0502020104020203" pitchFamily="34" charset="77"/>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56E509D1-ADEC-5426-6D9B-71DD0A300B83}"/>
              </a:ext>
            </a:extLst>
          </p:cNvPr>
          <p:cNvSpPr>
            <a:spLocks noGrp="1"/>
          </p:cNvSpPr>
          <p:nvPr>
            <p:ph type="ctrTitle"/>
          </p:nvPr>
        </p:nvSpPr>
        <p:spPr/>
        <p:txBody>
          <a:bodyPr/>
          <a:lstStyle/>
          <a:p>
            <a:r>
              <a:rPr lang="en-GB" noProof="0" dirty="0">
                <a:latin typeface="Gill Sans MT" panose="020B0502020104020203" pitchFamily="34" charset="77"/>
                <a:ea typeface="ＭＳ Ｐゴシック" panose="020B0600070205080204" pitchFamily="34" charset="-128"/>
              </a:rPr>
              <a:t>Unsupervised learning</a:t>
            </a:r>
          </a:p>
        </p:txBody>
      </p:sp>
      <p:sp>
        <p:nvSpPr>
          <p:cNvPr id="26626" name="Slide Number Placeholder 3">
            <a:extLst>
              <a:ext uri="{FF2B5EF4-FFF2-40B4-BE49-F238E27FC236}">
                <a16:creationId xmlns:a16="http://schemas.microsoft.com/office/drawing/2014/main" id="{1D29878C-D692-8EA6-AA4F-8311F86BF0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AFDE7C2-99F2-2643-8F65-CED92FDF8AC6}" type="slidenum">
              <a:rPr lang="en-GB" sz="1000" noProof="0">
                <a:latin typeface="Gill Sans MT" panose="020B0502020104020203" pitchFamily="34" charset="77"/>
              </a:rPr>
              <a:pPr/>
              <a:t>53</a:t>
            </a:fld>
            <a:endParaRPr lang="en-GB" sz="1000" noProof="0" dirty="0">
              <a:latin typeface="Gill Sans MT" panose="020B0502020104020203" pitchFamily="34" charset="77"/>
            </a:endParaRPr>
          </a:p>
        </p:txBody>
      </p:sp>
      <p:pic>
        <p:nvPicPr>
          <p:cNvPr id="2" name="Picture 1" descr="A diagram of colorful dots&#10;&#10;Description automatically generated">
            <a:extLst>
              <a:ext uri="{FF2B5EF4-FFF2-40B4-BE49-F238E27FC236}">
                <a16:creationId xmlns:a16="http://schemas.microsoft.com/office/drawing/2014/main" id="{620AAD8B-72E5-C272-FA19-2D3FF7E1600F}"/>
              </a:ext>
            </a:extLst>
          </p:cNvPr>
          <p:cNvPicPr>
            <a:picLocks noChangeAspect="1"/>
          </p:cNvPicPr>
          <p:nvPr/>
        </p:nvPicPr>
        <p:blipFill>
          <a:blip r:embed="rId2"/>
          <a:stretch>
            <a:fillRect/>
          </a:stretch>
        </p:blipFill>
        <p:spPr>
          <a:xfrm>
            <a:off x="5577543" y="833904"/>
            <a:ext cx="4242604" cy="3162008"/>
          </a:xfrm>
          <a:prstGeom prst="rect">
            <a:avLst/>
          </a:prstGeom>
        </p:spPr>
      </p:pic>
      <p:pic>
        <p:nvPicPr>
          <p:cNvPr id="3" name="Picture 2" descr="A comparison of a bar chart&#10;&#10;Description automatically generated with medium confidence">
            <a:extLst>
              <a:ext uri="{FF2B5EF4-FFF2-40B4-BE49-F238E27FC236}">
                <a16:creationId xmlns:a16="http://schemas.microsoft.com/office/drawing/2014/main" id="{6CFC54F3-1C7A-093A-CCCF-B56A50B2E342}"/>
              </a:ext>
            </a:extLst>
          </p:cNvPr>
          <p:cNvPicPr>
            <a:picLocks noChangeAspect="1"/>
          </p:cNvPicPr>
          <p:nvPr/>
        </p:nvPicPr>
        <p:blipFill rotWithShape="1">
          <a:blip r:embed="rId3"/>
          <a:srcRect t="3157" r="3507" b="17563"/>
          <a:stretch/>
        </p:blipFill>
        <p:spPr>
          <a:xfrm>
            <a:off x="4774177" y="4101229"/>
            <a:ext cx="5779171" cy="1843042"/>
          </a:xfrm>
          <a:prstGeom prst="rect">
            <a:avLst/>
          </a:prstGeom>
        </p:spPr>
      </p:pic>
      <p:sp>
        <p:nvSpPr>
          <p:cNvPr id="4" name="TextBox 3">
            <a:extLst>
              <a:ext uri="{FF2B5EF4-FFF2-40B4-BE49-F238E27FC236}">
                <a16:creationId xmlns:a16="http://schemas.microsoft.com/office/drawing/2014/main" id="{E04DA379-E953-C327-2560-C3EC6A0EDB61}"/>
              </a:ext>
            </a:extLst>
          </p:cNvPr>
          <p:cNvSpPr txBox="1"/>
          <p:nvPr/>
        </p:nvSpPr>
        <p:spPr>
          <a:xfrm>
            <a:off x="5266900" y="5989855"/>
            <a:ext cx="2076209" cy="295466"/>
          </a:xfrm>
          <a:prstGeom prst="rect">
            <a:avLst/>
          </a:prstGeom>
          <a:noFill/>
        </p:spPr>
        <p:txBody>
          <a:bodyPr wrap="none" rtlCol="0">
            <a:spAutoFit/>
          </a:bodyPr>
          <a:lstStyle/>
          <a:p>
            <a:r>
              <a:rPr lang="en-GB" sz="1320" noProof="0" dirty="0">
                <a:cs typeface="Arial" panose="020B0604020202020204" pitchFamily="34" charset="0"/>
              </a:rPr>
              <a:t>Length of stay (log scale)</a:t>
            </a:r>
          </a:p>
        </p:txBody>
      </p:sp>
      <p:sp>
        <p:nvSpPr>
          <p:cNvPr id="5" name="TextBox 4">
            <a:extLst>
              <a:ext uri="{FF2B5EF4-FFF2-40B4-BE49-F238E27FC236}">
                <a16:creationId xmlns:a16="http://schemas.microsoft.com/office/drawing/2014/main" id="{3E1A7FA0-1154-523F-9506-E2F35917C1F1}"/>
              </a:ext>
            </a:extLst>
          </p:cNvPr>
          <p:cNvSpPr txBox="1"/>
          <p:nvPr/>
        </p:nvSpPr>
        <p:spPr>
          <a:xfrm>
            <a:off x="8106140" y="6024904"/>
            <a:ext cx="2359941" cy="295466"/>
          </a:xfrm>
          <a:prstGeom prst="rect">
            <a:avLst/>
          </a:prstGeom>
          <a:noFill/>
        </p:spPr>
        <p:txBody>
          <a:bodyPr wrap="none" rtlCol="0">
            <a:spAutoFit/>
          </a:bodyPr>
          <a:lstStyle/>
          <a:p>
            <a:r>
              <a:rPr lang="en-GB" sz="1320" noProof="0" dirty="0">
                <a:cs typeface="Arial" panose="020B0604020202020204" pitchFamily="34" charset="0"/>
              </a:rPr>
              <a:t>Rate of emergency surgeries</a:t>
            </a:r>
          </a:p>
        </p:txBody>
      </p:sp>
      <p:sp>
        <p:nvSpPr>
          <p:cNvPr id="6" name="TextBox 5">
            <a:extLst>
              <a:ext uri="{FF2B5EF4-FFF2-40B4-BE49-F238E27FC236}">
                <a16:creationId xmlns:a16="http://schemas.microsoft.com/office/drawing/2014/main" id="{76876280-E5EE-7C8C-E8EF-E9CC74075E85}"/>
              </a:ext>
            </a:extLst>
          </p:cNvPr>
          <p:cNvSpPr txBox="1"/>
          <p:nvPr/>
        </p:nvSpPr>
        <p:spPr>
          <a:xfrm>
            <a:off x="-7034302" y="6030409"/>
            <a:ext cx="2740879" cy="313932"/>
          </a:xfrm>
          <a:prstGeom prst="rect">
            <a:avLst/>
          </a:prstGeom>
          <a:noFill/>
        </p:spPr>
        <p:txBody>
          <a:bodyPr wrap="none" rtlCol="0">
            <a:spAutoFit/>
          </a:bodyPr>
          <a:lstStyle/>
          <a:p>
            <a:r>
              <a:rPr lang="en-GB" sz="1440" noProof="0" dirty="0">
                <a:cs typeface="Arial" panose="020B0604020202020204" pitchFamily="34" charset="0"/>
              </a:rPr>
              <a:t>J. Li </a:t>
            </a:r>
            <a:r>
              <a:rPr lang="en-GB" sz="1440" i="1" noProof="0" dirty="0">
                <a:cs typeface="Arial" panose="020B0604020202020204" pitchFamily="34" charset="0"/>
              </a:rPr>
              <a:t>et al</a:t>
            </a:r>
            <a:r>
              <a:rPr lang="en-GB" sz="1440" noProof="0" dirty="0">
                <a:cs typeface="Arial" panose="020B0604020202020204" pitchFamily="34" charset="0"/>
              </a:rPr>
              <a:t>., under review, 2023. </a:t>
            </a:r>
          </a:p>
        </p:txBody>
      </p:sp>
      <p:sp>
        <p:nvSpPr>
          <p:cNvPr id="7" name="TextBox 6">
            <a:extLst>
              <a:ext uri="{FF2B5EF4-FFF2-40B4-BE49-F238E27FC236}">
                <a16:creationId xmlns:a16="http://schemas.microsoft.com/office/drawing/2014/main" id="{B703F3BB-CB99-F07F-BB5A-FECEA706C27E}"/>
              </a:ext>
            </a:extLst>
          </p:cNvPr>
          <p:cNvSpPr txBox="1"/>
          <p:nvPr/>
        </p:nvSpPr>
        <p:spPr>
          <a:xfrm>
            <a:off x="506662" y="6500291"/>
            <a:ext cx="4267515" cy="246221"/>
          </a:xfrm>
          <a:prstGeom prst="rect">
            <a:avLst/>
          </a:prstGeom>
          <a:noFill/>
        </p:spPr>
        <p:txBody>
          <a:bodyPr wrap="none" rtlCol="0">
            <a:spAutoFit/>
          </a:bodyPr>
          <a:lstStyle/>
          <a:p>
            <a:r>
              <a:rPr lang="en-GB" sz="1000" noProof="0" dirty="0">
                <a:latin typeface="Gill Sans MT" panose="020B0502020104020203" pitchFamily="34" charset="77"/>
                <a:cs typeface="Arial" panose="020B0604020202020204" pitchFamily="34" charset="0"/>
              </a:rPr>
              <a:t>Image source: J. Li </a:t>
            </a:r>
            <a:r>
              <a:rPr lang="en-GB" sz="1000" i="1" noProof="0" dirty="0">
                <a:latin typeface="Gill Sans MT" panose="020B0502020104020203" pitchFamily="34" charset="77"/>
                <a:cs typeface="Arial" panose="020B0604020202020204" pitchFamily="34" charset="0"/>
              </a:rPr>
              <a:t>et al</a:t>
            </a:r>
            <a:r>
              <a:rPr lang="en-GB" sz="1000" noProof="0" dirty="0">
                <a:latin typeface="Gill Sans MT" panose="020B0502020104020203" pitchFamily="34" charset="77"/>
                <a:cs typeface="Arial" panose="020B0604020202020204" pitchFamily="34" charset="0"/>
              </a:rPr>
              <a:t>., BMC Medical Informatics and Decision Making, 2024.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5C0BB2EA-43CE-55DC-AC4D-02CF977AB33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Clustering</a:t>
            </a:r>
          </a:p>
        </p:txBody>
      </p:sp>
      <p:sp>
        <p:nvSpPr>
          <p:cNvPr id="43010" name="Content Placeholder 2">
            <a:extLst>
              <a:ext uri="{FF2B5EF4-FFF2-40B4-BE49-F238E27FC236}">
                <a16:creationId xmlns:a16="http://schemas.microsoft.com/office/drawing/2014/main" id="{EA332352-3AE2-DFEB-1A1A-9BF15C3487F0}"/>
              </a:ext>
            </a:extLst>
          </p:cNvPr>
          <p:cNvSpPr>
            <a:spLocks noGrp="1"/>
          </p:cNvSpPr>
          <p:nvPr>
            <p:ph idx="1"/>
          </p:nvPr>
        </p:nvSpPr>
        <p:spPr/>
        <p:txBody>
          <a:bodyPr/>
          <a:lstStyle/>
          <a:p>
            <a:r>
              <a:rPr lang="en-GB" noProof="0" dirty="0">
                <a:ea typeface="ＭＳ Ｐゴシック" panose="020B0600070205080204" pitchFamily="34" charset="-128"/>
              </a:rPr>
              <a:t>The problem that needs to be solved in clustering:</a:t>
            </a:r>
          </a:p>
          <a:p>
            <a:pPr lvl="1"/>
            <a:r>
              <a:rPr lang="en-GB" sz="2400" noProof="0" dirty="0">
                <a:ea typeface="ＭＳ Ｐゴシック" panose="020B0600070205080204" pitchFamily="34" charset="-128"/>
              </a:rPr>
              <a:t>For example, given a dataset, if we knew </a:t>
            </a:r>
            <a:r>
              <a:rPr lang="en-GB" sz="2400" dirty="0">
                <a:ea typeface="ＭＳ Ｐゴシック" panose="020B0600070205080204" pitchFamily="34" charset="-128"/>
              </a:rPr>
              <a:t>there were 3 groups but did not have access to a taxonomy (i.e., </a:t>
            </a:r>
            <a:r>
              <a:rPr lang="en-GB" sz="2400" noProof="0" dirty="0">
                <a:ea typeface="ＭＳ Ｐゴシック" panose="020B0600070205080204" pitchFamily="34" charset="-128"/>
              </a:rPr>
              <a:t>labels) to directly identify them, we could try a clustering task.</a:t>
            </a:r>
          </a:p>
          <a:p>
            <a:pPr lvl="1"/>
            <a:r>
              <a:rPr lang="en-GB" sz="2400" noProof="0" dirty="0">
                <a:ea typeface="ＭＳ Ｐゴシック" panose="020B0600070205080204" pitchFamily="34" charset="-128"/>
              </a:rPr>
              <a:t>This means splitting the data into well-separated </a:t>
            </a:r>
            <a:r>
              <a:rPr lang="en-GB" sz="2400" dirty="0">
                <a:ea typeface="ＭＳ Ｐゴシック" panose="020B0600070205080204" pitchFamily="34" charset="-128"/>
              </a:rPr>
              <a:t>groups </a:t>
            </a:r>
            <a:r>
              <a:rPr lang="en-GB" sz="2400" noProof="0" dirty="0">
                <a:ea typeface="ＭＳ Ｐゴシック" panose="020B0600070205080204" pitchFamily="34" charset="-128"/>
              </a:rPr>
              <a:t>called clusters.</a:t>
            </a:r>
          </a:p>
        </p:txBody>
      </p:sp>
      <p:sp>
        <p:nvSpPr>
          <p:cNvPr id="43011" name="Slide Number Placeholder 3">
            <a:extLst>
              <a:ext uri="{FF2B5EF4-FFF2-40B4-BE49-F238E27FC236}">
                <a16:creationId xmlns:a16="http://schemas.microsoft.com/office/drawing/2014/main" id="{BEFA64AE-2E76-7019-0275-9ACCA5F2B0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AE0CC51-FACD-054E-9B2E-EB1A570039C1}" type="slidenum">
              <a:rPr lang="en-GB" sz="1000" noProof="0">
                <a:latin typeface="Gill Sans MT" panose="020B0502020104020203" pitchFamily="34" charset="77"/>
              </a:rPr>
              <a:pPr/>
              <a:t>54</a:t>
            </a:fld>
            <a:endParaRPr lang="en-GB" sz="1000" noProof="0" dirty="0">
              <a:latin typeface="Gill Sans MT" panose="020B0502020104020203" pitchFamily="34" charset="77"/>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FC1FA004-CB7E-2E1B-3C9D-B5020A82EC3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K-means clustering</a:t>
            </a:r>
          </a:p>
        </p:txBody>
      </p:sp>
      <mc:AlternateContent xmlns:mc="http://schemas.openxmlformats.org/markup-compatibility/2006" xmlns:a14="http://schemas.microsoft.com/office/drawing/2010/main">
        <mc:Choice Requires="a14">
          <p:sp>
            <p:nvSpPr>
              <p:cNvPr id="44034" name="Content Placeholder 2">
                <a:extLst>
                  <a:ext uri="{FF2B5EF4-FFF2-40B4-BE49-F238E27FC236}">
                    <a16:creationId xmlns:a16="http://schemas.microsoft.com/office/drawing/2014/main" id="{8FD608A5-E8F7-5770-7F8D-ACEAB184D0BB}"/>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The </a:t>
                </a:r>
                <a14:m>
                  <m:oMath xmlns:m="http://schemas.openxmlformats.org/officeDocument/2006/math">
                    <m:r>
                      <a:rPr lang="en-GB" i="1">
                        <a:latin typeface="Cambria Math" panose="02040503050406030204" pitchFamily="18" charset="0"/>
                        <a:ea typeface="ＭＳ Ｐゴシック" panose="020B0600070205080204" pitchFamily="34" charset="-128"/>
                      </a:rPr>
                      <m:t>𝐾</m:t>
                    </m:r>
                    <m:r>
                      <a:rPr lang="en-GB" i="1">
                        <a:latin typeface="Cambria Math" panose="02040503050406030204" pitchFamily="18" charset="0"/>
                        <a:ea typeface="ＭＳ Ｐゴシック" panose="020B0600070205080204" pitchFamily="34" charset="-128"/>
                      </a:rPr>
                      <m:t>−</m:t>
                    </m:r>
                    <m:r>
                      <a:rPr lang="en-GB" i="1">
                        <a:latin typeface="Cambria Math" panose="02040503050406030204" pitchFamily="18" charset="0"/>
                        <a:ea typeface="ＭＳ Ｐゴシック" panose="020B0600070205080204" pitchFamily="34" charset="-128"/>
                      </a:rPr>
                      <m:t>𝑚𝑒𝑎𝑛𝑠</m:t>
                    </m:r>
                    <m:r>
                      <a:rPr lang="en-GB" i="1">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algorithm</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clusters</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data</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by</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trying</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to</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separate</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samples</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into</m:t>
                    </m:r>
                  </m:oMath>
                </a14:m>
                <a:r>
                  <a:rPr lang="en-GB" noProof="0" dirty="0">
                    <a:solidFill>
                      <a:srgbClr val="FF0000"/>
                    </a:solidFill>
                    <a:ea typeface="ＭＳ Ｐゴシック" panose="020B0600070205080204" pitchFamily="34" charset="-128"/>
                  </a:rPr>
                  <a:t> </a:t>
                </a:r>
                <a:r>
                  <a:rPr lang="en-GB" noProof="0" dirty="0">
                    <a:ea typeface="ＭＳ Ｐゴシック" panose="020B0600070205080204" pitchFamily="34" charset="-128"/>
                  </a:rPr>
                  <a:t>a</a:t>
                </a:r>
                <a:r>
                  <a:rPr lang="en-GB" noProof="0" dirty="0">
                    <a:solidFill>
                      <a:srgbClr val="FF0000"/>
                    </a:solidFill>
                    <a:ea typeface="ＭＳ Ｐゴシック" panose="020B0600070205080204" pitchFamily="34" charset="-128"/>
                  </a:rPr>
                  <a:t> set </a:t>
                </a:r>
                <a:r>
                  <a:rPr lang="en-GB" noProof="0" dirty="0">
                    <a:solidFill>
                      <a:srgbClr val="FF0000"/>
                    </a:solidFill>
                    <a:latin typeface="Gill Sans MT" panose="020B0502020104020203" pitchFamily="34" charset="77"/>
                    <a:ea typeface="ＭＳ Ｐゴシック" panose="020B0600070205080204" pitchFamily="34" charset="-128"/>
                  </a:rPr>
                  <a:t>of equal variance</a:t>
                </a:r>
                <a:r>
                  <a:rPr lang="en-GB" noProof="0" dirty="0">
                    <a:latin typeface="Gill Sans MT" panose="020B0502020104020203" pitchFamily="34" charset="77"/>
                    <a:ea typeface="ＭＳ Ｐゴシック" panose="020B0600070205080204" pitchFamily="34" charset="-128"/>
                  </a:rPr>
                  <a:t>, minimising a criterion known as the inertia or within-cluster sum-of-squares. </a:t>
                </a:r>
              </a:p>
              <a:p>
                <a:r>
                  <a:rPr lang="en-GB" noProof="0" dirty="0">
                    <a:latin typeface="Gill Sans MT" panose="020B0502020104020203" pitchFamily="34" charset="77"/>
                    <a:ea typeface="ＭＳ Ｐゴシック" panose="020B0600070205080204" pitchFamily="34" charset="-128"/>
                  </a:rPr>
                  <a:t>This algorithm requires the number of clusters to be specified. </a:t>
                </a:r>
              </a:p>
              <a:p>
                <a:r>
                  <a:rPr lang="en-GB" noProof="0" dirty="0">
                    <a:latin typeface="Gill Sans MT" panose="020B0502020104020203" pitchFamily="34" charset="77"/>
                    <a:ea typeface="ＭＳ Ｐゴシック" panose="020B0600070205080204" pitchFamily="34" charset="-128"/>
                  </a:rPr>
                  <a:t>It scales well to a large number of samples </a:t>
                </a:r>
                <a:r>
                  <a:rPr lang="en-GB" dirty="0">
                    <a:ea typeface="ＭＳ Ｐゴシック" panose="020B0600070205080204" pitchFamily="34" charset="-128"/>
                  </a:rPr>
                  <a:t>and has been used across a wide range of application areas. </a:t>
                </a:r>
              </a:p>
              <a:p>
                <a:r>
                  <a:rPr lang="en-GB" dirty="0">
                    <a:ea typeface="ＭＳ Ｐゴシック" panose="020B0600070205080204" pitchFamily="34" charset="-128"/>
                  </a:rPr>
                  <a:t>The algorithm divides a set of N samples into K disjoint clusters C</a:t>
                </a:r>
                <a:r>
                  <a:rPr lang="en-GB" baseline="-25000" dirty="0">
                    <a:ea typeface="ＭＳ Ｐゴシック" panose="020B0600070205080204" pitchFamily="34" charset="-128"/>
                  </a:rPr>
                  <a:t>i</a:t>
                </a:r>
                <a:r>
                  <a:rPr lang="en-GB" dirty="0">
                    <a:ea typeface="ＭＳ Ｐゴシック" panose="020B0600070205080204" pitchFamily="34" charset="-128"/>
                  </a:rPr>
                  <a:t>, each described by a mean </a:t>
                </a:r>
                <a:r>
                  <a:rPr lang="el-GR" dirty="0">
                    <a:ea typeface="ＭＳ Ｐゴシック" panose="020B0600070205080204" pitchFamily="34" charset="-128"/>
                  </a:rPr>
                  <a:t>μ</a:t>
                </a:r>
                <a:r>
                  <a:rPr lang="en-GB" baseline="-25000" dirty="0" err="1">
                    <a:ea typeface="ＭＳ Ｐゴシック" panose="020B0600070205080204" pitchFamily="34" charset="-128"/>
                  </a:rPr>
                  <a:t>i</a:t>
                </a:r>
                <a:r>
                  <a:rPr lang="en-GB" dirty="0">
                    <a:ea typeface="ＭＳ Ｐゴシック" panose="020B0600070205080204" pitchFamily="34" charset="-128"/>
                  </a:rPr>
                  <a:t>.</a:t>
                </a:r>
                <a:endParaRPr lang="en-GB" noProof="0" dirty="0">
                  <a:latin typeface="Gill Sans MT" panose="020B0502020104020203" pitchFamily="34" charset="77"/>
                  <a:ea typeface="ＭＳ Ｐゴシック" panose="020B0600070205080204" pitchFamily="34" charset="-128"/>
                </a:endParaRPr>
              </a:p>
            </p:txBody>
          </p:sp>
        </mc:Choice>
        <mc:Fallback xmlns="">
          <p:sp>
            <p:nvSpPr>
              <p:cNvPr id="44034" name="Content Placeholder 2">
                <a:extLst>
                  <a:ext uri="{FF2B5EF4-FFF2-40B4-BE49-F238E27FC236}">
                    <a16:creationId xmlns:a16="http://schemas.microsoft.com/office/drawing/2014/main" id="{8FD608A5-E8F7-5770-7F8D-ACEAB184D0BB}"/>
                  </a:ext>
                </a:extLst>
              </p:cNvPr>
              <p:cNvSpPr>
                <a:spLocks noGrp="1" noRot="1" noChangeAspect="1" noMove="1" noResize="1" noEditPoints="1" noAdjustHandles="1" noChangeArrowheads="1" noChangeShapeType="1" noTextEdit="1"/>
              </p:cNvSpPr>
              <p:nvPr>
                <p:ph idx="1"/>
              </p:nvPr>
            </p:nvSpPr>
            <p:spPr>
              <a:blipFill>
                <a:blip r:embed="rId2"/>
                <a:stretch>
                  <a:fillRect l="-925" t="-1018" r="-1272"/>
                </a:stretch>
              </a:blipFill>
            </p:spPr>
            <p:txBody>
              <a:bodyPr/>
              <a:lstStyle/>
              <a:p>
                <a:r>
                  <a:rPr lang="en-GB">
                    <a:noFill/>
                  </a:rPr>
                  <a:t> </a:t>
                </a:r>
              </a:p>
            </p:txBody>
          </p:sp>
        </mc:Fallback>
      </mc:AlternateContent>
      <p:sp>
        <p:nvSpPr>
          <p:cNvPr id="44035" name="Slide Number Placeholder 3">
            <a:extLst>
              <a:ext uri="{FF2B5EF4-FFF2-40B4-BE49-F238E27FC236}">
                <a16:creationId xmlns:a16="http://schemas.microsoft.com/office/drawing/2014/main" id="{815A385A-17C6-70A9-1AEF-177C41AC1A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D8CF856-EC88-5F4C-8327-1FE08733C9D7}" type="slidenum">
              <a:rPr lang="en-GB" sz="1000" noProof="0">
                <a:latin typeface="Gill Sans MT" panose="020B0502020104020203" pitchFamily="34" charset="77"/>
              </a:rPr>
              <a:pPr/>
              <a:t>55</a:t>
            </a:fld>
            <a:endParaRPr lang="en-GB" sz="1000" noProof="0" dirty="0">
              <a:latin typeface="Gill Sans MT" panose="020B0502020104020203" pitchFamily="34" charset="77"/>
            </a:endParaRPr>
          </a:p>
        </p:txBody>
      </p:sp>
      <p:sp>
        <p:nvSpPr>
          <p:cNvPr id="5" name="TextBox 4">
            <a:extLst>
              <a:ext uri="{FF2B5EF4-FFF2-40B4-BE49-F238E27FC236}">
                <a16:creationId xmlns:a16="http://schemas.microsoft.com/office/drawing/2014/main" id="{964E0813-82FD-9819-EF1B-390B669790C6}"/>
              </a:ext>
            </a:extLst>
          </p:cNvPr>
          <p:cNvSpPr txBox="1"/>
          <p:nvPr/>
        </p:nvSpPr>
        <p:spPr>
          <a:xfrm>
            <a:off x="695400" y="6336574"/>
            <a:ext cx="4579709" cy="258532"/>
          </a:xfrm>
          <a:prstGeom prst="rect">
            <a:avLst/>
          </a:prstGeom>
          <a:noFill/>
        </p:spPr>
        <p:txBody>
          <a:bodyPr wrap="square">
            <a:spAutoFit/>
          </a:bodyPr>
          <a:lstStyle/>
          <a:p>
            <a:r>
              <a:rPr lang="en-GB" sz="1080" noProof="0" dirty="0">
                <a:latin typeface="Gill Sans MT" panose="020B0502020104020203" pitchFamily="34" charset="77"/>
              </a:rPr>
              <a:t>Source: Scikit learn documentation</a:t>
            </a:r>
            <a:endParaRPr lang="en-GB" sz="1080" i="1" noProof="0" dirty="0">
              <a:latin typeface="Gill Sans MT" panose="020B0502020104020203" pitchFamily="34" charset="77"/>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0C34-A722-DDDC-EFFB-D07DCA1A3C60}"/>
              </a:ext>
            </a:extLst>
          </p:cNvPr>
          <p:cNvSpPr>
            <a:spLocks noGrp="1"/>
          </p:cNvSpPr>
          <p:nvPr>
            <p:ph type="title"/>
          </p:nvPr>
        </p:nvSpPr>
        <p:spPr/>
        <p:txBody>
          <a:bodyPr/>
          <a:lstStyle/>
          <a:p>
            <a:r>
              <a:rPr lang="en-GB" noProof="0" dirty="0"/>
              <a:t>K-means</a:t>
            </a:r>
          </a:p>
        </p:txBody>
      </p:sp>
      <p:sp>
        <p:nvSpPr>
          <p:cNvPr id="3" name="Slide Number Placeholder 2">
            <a:extLst>
              <a:ext uri="{FF2B5EF4-FFF2-40B4-BE49-F238E27FC236}">
                <a16:creationId xmlns:a16="http://schemas.microsoft.com/office/drawing/2014/main" id="{9E7554A6-78EA-2BE5-1717-6F2366CA8280}"/>
              </a:ext>
            </a:extLst>
          </p:cNvPr>
          <p:cNvSpPr>
            <a:spLocks noGrp="1"/>
          </p:cNvSpPr>
          <p:nvPr>
            <p:ph type="sldNum" sz="quarter" idx="12"/>
          </p:nvPr>
        </p:nvSpPr>
        <p:spPr/>
        <p:txBody>
          <a:bodyPr/>
          <a:lstStyle/>
          <a:p>
            <a:fld id="{BB98F552-A29D-2D4E-8192-F20670493719}" type="slidenum">
              <a:rPr lang="en-GB" noProof="0" smtClean="0"/>
              <a:pPr/>
              <a:t>56</a:t>
            </a:fld>
            <a:endParaRPr lang="en-GB" noProof="0" dirty="0"/>
          </a:p>
        </p:txBody>
      </p:sp>
      <p:pic>
        <p:nvPicPr>
          <p:cNvPr id="7" name="Picture 6" descr="Chart, scatter chart&#10;&#10;Description automatically generated">
            <a:extLst>
              <a:ext uri="{FF2B5EF4-FFF2-40B4-BE49-F238E27FC236}">
                <a16:creationId xmlns:a16="http://schemas.microsoft.com/office/drawing/2014/main" id="{186F0C14-0CA8-BE10-79E1-01C5590C8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435" y="1268761"/>
            <a:ext cx="6277481" cy="4816823"/>
          </a:xfrm>
          <a:prstGeom prst="rect">
            <a:avLst/>
          </a:prstGeom>
        </p:spPr>
      </p:pic>
    </p:spTree>
    <p:extLst>
      <p:ext uri="{BB962C8B-B14F-4D97-AF65-F5344CB8AC3E}">
        <p14:creationId xmlns:p14="http://schemas.microsoft.com/office/powerpoint/2010/main" val="1834378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BCB323D2-4E77-8A83-F031-40B0583C982C}"/>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K-Means</a:t>
            </a:r>
          </a:p>
        </p:txBody>
      </p:sp>
      <mc:AlternateContent xmlns:mc="http://schemas.openxmlformats.org/markup-compatibility/2006" xmlns:a14="http://schemas.microsoft.com/office/drawing/2010/main">
        <mc:Choice Requires="a14">
          <p:sp>
            <p:nvSpPr>
              <p:cNvPr id="45058" name="Content Placeholder 2">
                <a:extLst>
                  <a:ext uri="{FF2B5EF4-FFF2-40B4-BE49-F238E27FC236}">
                    <a16:creationId xmlns:a16="http://schemas.microsoft.com/office/drawing/2014/main" id="{71CB1709-19C6-7AAE-2D4B-3189718762BA}"/>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The means are commonly called the cluster “centroids”; note that they are not, in general, points from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𝑋</m:t>
                    </m:r>
                  </m:oMath>
                </a14:m>
                <a:r>
                  <a:rPr lang="en-GB" noProof="0" dirty="0">
                    <a:latin typeface="Gill Sans MT" panose="020B0502020104020203" pitchFamily="34" charset="77"/>
                    <a:ea typeface="ＭＳ Ｐゴシック" panose="020B0600070205080204" pitchFamily="34" charset="-128"/>
                  </a:rPr>
                  <a:t>, although they live in the same space. </a:t>
                </a:r>
              </a:p>
              <a:p>
                <a:r>
                  <a:rPr lang="en-GB" noProof="0" dirty="0">
                    <a:latin typeface="Gill Sans MT" panose="020B0502020104020203" pitchFamily="34" charset="77"/>
                    <a:ea typeface="ＭＳ Ｐゴシック" panose="020B0600070205080204" pitchFamily="34" charset="-128"/>
                  </a:rPr>
                  <a:t>The K-means algorithm aims to choose centroids that minimise the inertia, or within-cluster sum of squared criterion:</a:t>
                </a:r>
              </a:p>
              <a:p>
                <a:endParaRPr lang="en-GB" noProof="0" dirty="0">
                  <a:latin typeface="Gill Sans MT" panose="020B0502020104020203" pitchFamily="34" charset="77"/>
                  <a:ea typeface="ＭＳ Ｐゴシック" panose="020B0600070205080204" pitchFamily="34" charset="-128"/>
                </a:endParaRPr>
              </a:p>
            </p:txBody>
          </p:sp>
        </mc:Choice>
        <mc:Fallback xmlns="">
          <p:sp>
            <p:nvSpPr>
              <p:cNvPr id="45058" name="Content Placeholder 2">
                <a:extLst>
                  <a:ext uri="{FF2B5EF4-FFF2-40B4-BE49-F238E27FC236}">
                    <a16:creationId xmlns:a16="http://schemas.microsoft.com/office/drawing/2014/main" id="{71CB1709-19C6-7AAE-2D4B-3189718762BA}"/>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5059" name="Slide Number Placeholder 3">
            <a:extLst>
              <a:ext uri="{FF2B5EF4-FFF2-40B4-BE49-F238E27FC236}">
                <a16:creationId xmlns:a16="http://schemas.microsoft.com/office/drawing/2014/main" id="{722BD20E-4AC9-D5D6-4AD8-885285E730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4914533-F6C7-FC45-902B-CB00975A8D1F}" type="slidenum">
              <a:rPr lang="en-GB" sz="1000" noProof="0">
                <a:latin typeface="Gill Sans MT" panose="020B0502020104020203" pitchFamily="34" charset="77"/>
              </a:rPr>
              <a:pPr/>
              <a:t>57</a:t>
            </a:fld>
            <a:endParaRPr lang="en-GB" sz="1000" noProof="0" dirty="0">
              <a:latin typeface="Gill Sans MT" panose="020B0502020104020203" pitchFamily="34" charset="7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4D2964-AF06-1D2C-D949-CE7763F80423}"/>
                  </a:ext>
                </a:extLst>
              </p:cNvPr>
              <p:cNvSpPr txBox="1"/>
              <p:nvPr/>
            </p:nvSpPr>
            <p:spPr>
              <a:xfrm>
                <a:off x="1602701" y="3169771"/>
                <a:ext cx="2085956"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GB" i="1" noProof="0" smtClean="0">
                              <a:latin typeface="Cambria Math" panose="02040503050406030204" pitchFamily="18" charset="0"/>
                            </a:rPr>
                          </m:ctrlPr>
                        </m:naryPr>
                        <m:sub>
                          <m:r>
                            <m:rPr>
                              <m:brk m:alnAt="23"/>
                            </m:rPr>
                            <a:rPr lang="en-GB" b="0" i="1" noProof="0" smtClean="0">
                              <a:latin typeface="Cambria Math" panose="02040503050406030204" pitchFamily="18" charset="0"/>
                            </a:rPr>
                            <m:t>𝑖</m:t>
                          </m:r>
                          <m:r>
                            <a:rPr lang="en-GB" b="0" i="1" noProof="0" smtClean="0">
                              <a:latin typeface="Cambria Math" panose="02040503050406030204" pitchFamily="18" charset="0"/>
                            </a:rPr>
                            <m:t>=0</m:t>
                          </m:r>
                        </m:sub>
                        <m:sup>
                          <m:r>
                            <a:rPr lang="en-GB" b="0" i="1" noProof="0" smtClean="0">
                              <a:latin typeface="Cambria Math" panose="02040503050406030204" pitchFamily="18" charset="0"/>
                            </a:rPr>
                            <m:t>𝑛</m:t>
                          </m:r>
                        </m:sup>
                        <m:e>
                          <m:func>
                            <m:funcPr>
                              <m:ctrlPr>
                                <a:rPr lang="en-GB" i="1" noProof="0">
                                  <a:latin typeface="Cambria Math" panose="02040503050406030204" pitchFamily="18" charset="0"/>
                                </a:rPr>
                              </m:ctrlPr>
                            </m:funcPr>
                            <m:fName>
                              <m:r>
                                <m:rPr>
                                  <m:sty m:val="p"/>
                                </m:rPr>
                                <a:rPr lang="en-GB" noProof="0">
                                  <a:latin typeface="Cambria Math" panose="02040503050406030204" pitchFamily="18" charset="0"/>
                                </a:rPr>
                                <m:t>min</m:t>
                              </m:r>
                            </m:fName>
                            <m:e>
                              <m:r>
                                <a:rPr lang="en-GB" i="1" noProof="0">
                                  <a:latin typeface="Cambria Math" panose="02040503050406030204" pitchFamily="18" charset="0"/>
                                </a:rPr>
                                <m:t>(</m:t>
                              </m:r>
                              <m:sSup>
                                <m:sSupPr>
                                  <m:ctrlPr>
                                    <a:rPr lang="en-GB" i="1" noProof="0">
                                      <a:latin typeface="Cambria Math" panose="02040503050406030204" pitchFamily="18" charset="0"/>
                                    </a:rPr>
                                  </m:ctrlPr>
                                </m:sSupPr>
                                <m:e>
                                  <m:d>
                                    <m:dPr>
                                      <m:begChr m:val="‖"/>
                                      <m:endChr m:val="‖"/>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i="1" noProof="0">
                                              <a:latin typeface="Cambria Math" panose="02040503050406030204" pitchFamily="18" charset="0"/>
                                              <a:ea typeface="Cambria Math" panose="02040503050406030204" pitchFamily="18" charset="0"/>
                                            </a:rPr>
                                            <m:t>𝜇</m:t>
                                          </m:r>
                                        </m:e>
                                        <m:sub>
                                          <m:r>
                                            <a:rPr lang="en-GB" i="1" noProof="0">
                                              <a:latin typeface="Cambria Math" panose="02040503050406030204" pitchFamily="18" charset="0"/>
                                            </a:rPr>
                                            <m:t>𝑗</m:t>
                                          </m:r>
                                        </m:sub>
                                      </m:sSub>
                                      <m:r>
                                        <a:rPr lang="en-GB" i="1" noProof="0">
                                          <a:latin typeface="Cambria Math" panose="02040503050406030204" pitchFamily="18" charset="0"/>
                                        </a:rPr>
                                        <m:t> −</m:t>
                                      </m:r>
                                      <m:sSub>
                                        <m:sSubPr>
                                          <m:ctrlPr>
                                            <a:rPr lang="en-GB" i="1" noProof="0">
                                              <a:latin typeface="Cambria Math" panose="02040503050406030204" pitchFamily="18" charset="0"/>
                                            </a:rPr>
                                          </m:ctrlPr>
                                        </m:sSubPr>
                                        <m:e>
                                          <m:r>
                                            <a:rPr lang="en-GB" i="1" noProof="0">
                                              <a:latin typeface="Cambria Math" panose="02040503050406030204" pitchFamily="18" charset="0"/>
                                              <a:ea typeface="Cambria Math" panose="02040503050406030204" pitchFamily="18" charset="0"/>
                                            </a:rPr>
                                            <m:t>𝜇</m:t>
                                          </m:r>
                                        </m:e>
                                        <m:sub>
                                          <m:r>
                                            <a:rPr lang="en-GB" i="1" noProof="0">
                                              <a:latin typeface="Cambria Math" panose="02040503050406030204" pitchFamily="18" charset="0"/>
                                              <a:ea typeface="Cambria Math" panose="02040503050406030204" pitchFamily="18" charset="0"/>
                                            </a:rPr>
                                            <m:t>𝑖</m:t>
                                          </m:r>
                                        </m:sub>
                                      </m:sSub>
                                    </m:e>
                                  </m:d>
                                </m:e>
                                <m:sup>
                                  <m:r>
                                    <a:rPr lang="en-GB" i="1" noProof="0">
                                      <a:latin typeface="Cambria Math" panose="02040503050406030204" pitchFamily="18" charset="0"/>
                                    </a:rPr>
                                    <m:t>2</m:t>
                                  </m:r>
                                </m:sup>
                              </m:sSup>
                              <m:r>
                                <a:rPr lang="en-GB" i="1" noProof="0">
                                  <a:latin typeface="Cambria Math" panose="02040503050406030204" pitchFamily="18" charset="0"/>
                                </a:rPr>
                                <m:t>)</m:t>
                              </m:r>
                            </m:e>
                          </m:func>
                        </m:e>
                      </m:nary>
                    </m:oMath>
                  </m:oMathPara>
                </a14:m>
                <a:endParaRPr lang="en-GB" noProof="0" dirty="0"/>
              </a:p>
            </p:txBody>
          </p:sp>
        </mc:Choice>
        <mc:Fallback xmlns="">
          <p:sp>
            <p:nvSpPr>
              <p:cNvPr id="2" name="TextBox 1">
                <a:extLst>
                  <a:ext uri="{FF2B5EF4-FFF2-40B4-BE49-F238E27FC236}">
                    <a16:creationId xmlns:a16="http://schemas.microsoft.com/office/drawing/2014/main" id="{374D2964-AF06-1D2C-D949-CE7763F80423}"/>
                  </a:ext>
                </a:extLst>
              </p:cNvPr>
              <p:cNvSpPr txBox="1">
                <a:spLocks noRot="1" noChangeAspect="1" noMove="1" noResize="1" noEditPoints="1" noAdjustHandles="1" noChangeArrowheads="1" noChangeShapeType="1" noTextEdit="1"/>
              </p:cNvSpPr>
              <p:nvPr/>
            </p:nvSpPr>
            <p:spPr>
              <a:xfrm>
                <a:off x="1602701" y="3169771"/>
                <a:ext cx="2085956" cy="756426"/>
              </a:xfrm>
              <a:prstGeom prst="rect">
                <a:avLst/>
              </a:prstGeom>
              <a:blipFill>
                <a:blip r:embed="rId3"/>
                <a:stretch>
                  <a:fillRect l="-40000" t="-116393" r="-3030" b="-1754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686395-8A8D-5FE8-681E-FB7B46C31718}"/>
                  </a:ext>
                </a:extLst>
              </p:cNvPr>
              <p:cNvSpPr txBox="1"/>
              <p:nvPr/>
            </p:nvSpPr>
            <p:spPr>
              <a:xfrm>
                <a:off x="2207569" y="3849568"/>
                <a:ext cx="658001" cy="279372"/>
              </a:xfrm>
              <a:prstGeom prst="rect">
                <a:avLst/>
              </a:prstGeom>
              <a:noFill/>
            </p:spPr>
            <p:txBody>
              <a:bodyPr wrap="none" lIns="0" tIns="0" rIns="0" bIns="0" rtlCol="0">
                <a:spAutoFit/>
              </a:bodyPr>
              <a:lstStyle/>
              <a:p>
                <a14:m>
                  <m:oMath xmlns:m="http://schemas.openxmlformats.org/officeDocument/2006/math">
                    <m:sSub>
                      <m:sSubPr>
                        <m:ctrlPr>
                          <a:rPr lang="en-GB" sz="1680" i="1" noProof="0">
                            <a:latin typeface="Cambria Math" panose="02040503050406030204" pitchFamily="18" charset="0"/>
                          </a:rPr>
                        </m:ctrlPr>
                      </m:sSubPr>
                      <m:e>
                        <m:r>
                          <a:rPr lang="en-GB" sz="1680" i="1" noProof="0">
                            <a:latin typeface="Cambria Math" panose="02040503050406030204" pitchFamily="18" charset="0"/>
                            <a:ea typeface="Cambria Math" panose="02040503050406030204" pitchFamily="18" charset="0"/>
                          </a:rPr>
                          <m:t>𝜇</m:t>
                        </m:r>
                      </m:e>
                      <m:sub>
                        <m:r>
                          <a:rPr lang="en-GB" sz="1680" i="1" noProof="0">
                            <a:latin typeface="Cambria Math" panose="02040503050406030204" pitchFamily="18" charset="0"/>
                          </a:rPr>
                          <m:t>𝑗</m:t>
                        </m:r>
                      </m:sub>
                    </m:sSub>
                    <m:r>
                      <a:rPr lang="en-GB" sz="1680" i="1" noProof="0">
                        <a:latin typeface="Cambria Math" panose="02040503050406030204" pitchFamily="18" charset="0"/>
                        <a:ea typeface="Cambria Math" panose="02040503050406030204" pitchFamily="18" charset="0"/>
                      </a:rPr>
                      <m:t>∈</m:t>
                    </m:r>
                    <m:r>
                      <a:rPr lang="en-GB" sz="1680" i="1" noProof="0">
                        <a:latin typeface="Cambria Math" panose="02040503050406030204" pitchFamily="18" charset="0"/>
                        <a:ea typeface="Cambria Math" panose="02040503050406030204" pitchFamily="18" charset="0"/>
                      </a:rPr>
                      <m:t>𝐶</m:t>
                    </m:r>
                  </m:oMath>
                </a14:m>
                <a:r>
                  <a:rPr lang="en-GB" sz="1680" noProof="0" dirty="0"/>
                  <a:t> </a:t>
                </a:r>
                <a:endParaRPr lang="en-GB" noProof="0" dirty="0"/>
              </a:p>
            </p:txBody>
          </p:sp>
        </mc:Choice>
        <mc:Fallback xmlns="">
          <p:sp>
            <p:nvSpPr>
              <p:cNvPr id="4" name="TextBox 3">
                <a:extLst>
                  <a:ext uri="{FF2B5EF4-FFF2-40B4-BE49-F238E27FC236}">
                    <a16:creationId xmlns:a16="http://schemas.microsoft.com/office/drawing/2014/main" id="{01686395-8A8D-5FE8-681E-FB7B46C31718}"/>
                  </a:ext>
                </a:extLst>
              </p:cNvPr>
              <p:cNvSpPr txBox="1">
                <a:spLocks noRot="1" noChangeAspect="1" noMove="1" noResize="1" noEditPoints="1" noAdjustHandles="1" noChangeArrowheads="1" noChangeShapeType="1" noTextEdit="1"/>
              </p:cNvSpPr>
              <p:nvPr/>
            </p:nvSpPr>
            <p:spPr>
              <a:xfrm>
                <a:off x="2207569" y="3849568"/>
                <a:ext cx="658001" cy="279372"/>
              </a:xfrm>
              <a:prstGeom prst="rect">
                <a:avLst/>
              </a:prstGeom>
              <a:blipFill>
                <a:blip r:embed="rId4"/>
                <a:stretch>
                  <a:fillRect l="-9434" b="-26087"/>
                </a:stretch>
              </a:blipFill>
            </p:spPr>
            <p:txBody>
              <a:bodyPr/>
              <a:lstStyle/>
              <a:p>
                <a:r>
                  <a:rPr lang="en-GB">
                    <a:noFill/>
                  </a:rPr>
                  <a:t> </a:t>
                </a:r>
              </a:p>
            </p:txBody>
          </p:sp>
        </mc:Fallback>
      </mc:AlternateContent>
      <p:pic>
        <p:nvPicPr>
          <p:cNvPr id="5" name="Picture 4" descr="Chart, scatter chart&#10;&#10;Description automatically generated">
            <a:extLst>
              <a:ext uri="{FF2B5EF4-FFF2-40B4-BE49-F238E27FC236}">
                <a16:creationId xmlns:a16="http://schemas.microsoft.com/office/drawing/2014/main" id="{EB86EF1F-4841-008E-2993-B5EE557F44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0152" y="3113025"/>
            <a:ext cx="4320480" cy="331518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F0747334-93E5-EAF2-FC5E-5267D26637A1}"/>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How K-means works </a:t>
            </a:r>
          </a:p>
        </p:txBody>
      </p:sp>
      <mc:AlternateContent xmlns:mc="http://schemas.openxmlformats.org/markup-compatibility/2006" xmlns:a14="http://schemas.microsoft.com/office/drawing/2010/main">
        <mc:Choice Requires="a14">
          <p:sp>
            <p:nvSpPr>
              <p:cNvPr id="47106" name="Content Placeholder 2">
                <a:extLst>
                  <a:ext uri="{FF2B5EF4-FFF2-40B4-BE49-F238E27FC236}">
                    <a16:creationId xmlns:a16="http://schemas.microsoft.com/office/drawing/2014/main" id="{4E8840A5-0F5D-5979-2C50-941C2F8CA030}"/>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K-means has three steps. </a:t>
                </a:r>
              </a:p>
              <a:p>
                <a:r>
                  <a:rPr lang="en-GB" noProof="0" dirty="0">
                    <a:latin typeface="Gill Sans MT" panose="020B0502020104020203" pitchFamily="34" charset="77"/>
                    <a:ea typeface="ＭＳ Ｐゴシック" panose="020B0600070205080204" pitchFamily="34" charset="-128"/>
                  </a:rPr>
                  <a:t>The first step chooses the initial centroids, with the most basic method being to choose k samples from the dataset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𝑋</m:t>
                    </m:r>
                  </m:oMath>
                </a14:m>
                <a:r>
                  <a:rPr lang="en-GB" noProof="0" dirty="0">
                    <a:latin typeface="Gill Sans MT" panose="020B0502020104020203" pitchFamily="34" charset="77"/>
                    <a:ea typeface="ＭＳ Ｐゴシック" panose="020B0600070205080204" pitchFamily="34" charset="-128"/>
                  </a:rPr>
                  <a:t>.</a:t>
                </a:r>
              </a:p>
              <a:p>
                <a:r>
                  <a:rPr lang="en-GB" noProof="0" dirty="0">
                    <a:latin typeface="Gill Sans MT" panose="020B0502020104020203" pitchFamily="34" charset="77"/>
                    <a:ea typeface="ＭＳ Ｐゴシック" panose="020B0600070205080204" pitchFamily="34" charset="-128"/>
                  </a:rPr>
                  <a:t>After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𝑖𝑛𝑖𝑡𝑖𝑎𝑙𝑖𝑠𝑎𝑡𝑖𝑜𝑛</m:t>
                    </m:r>
                  </m:oMath>
                </a14:m>
                <a:r>
                  <a:rPr lang="en-GB" noProof="0" dirty="0">
                    <a:latin typeface="Gill Sans MT" panose="020B0502020104020203" pitchFamily="34" charset="77"/>
                    <a:ea typeface="ＭＳ Ｐゴシック" panose="020B0600070205080204" pitchFamily="34" charset="-128"/>
                  </a:rPr>
                  <a:t>, K-means consists of looping between the two other steps. </a:t>
                </a:r>
              </a:p>
              <a:p>
                <a:r>
                  <a:rPr lang="en-GB" noProof="0" dirty="0">
                    <a:latin typeface="Gill Sans MT" panose="020B0502020104020203" pitchFamily="34" charset="77"/>
                    <a:ea typeface="ＭＳ Ｐゴシック" panose="020B0600070205080204" pitchFamily="34" charset="-128"/>
                  </a:rPr>
                  <a:t>The first step assigns each sample to its nearest centroid. The second step creates new centroids by taking the mean value of all the samples assigned to each previous centroid. </a:t>
                </a:r>
              </a:p>
              <a:p>
                <a:r>
                  <a:rPr lang="en-GB" noProof="0" dirty="0">
                    <a:latin typeface="Gill Sans MT" panose="020B0502020104020203" pitchFamily="34" charset="77"/>
                    <a:ea typeface="ＭＳ Ｐゴシック" panose="020B0600070205080204" pitchFamily="34" charset="-128"/>
                  </a:rPr>
                  <a:t>The difference between the old and the new centroids are computed, and the algorithm repeats these last two steps until this value is less than a threshold. In other words, it repeats until the centroids do not move significantly.</a:t>
                </a:r>
              </a:p>
            </p:txBody>
          </p:sp>
        </mc:Choice>
        <mc:Fallback xmlns="">
          <p:sp>
            <p:nvSpPr>
              <p:cNvPr id="47106" name="Content Placeholder 2">
                <a:extLst>
                  <a:ext uri="{FF2B5EF4-FFF2-40B4-BE49-F238E27FC236}">
                    <a16:creationId xmlns:a16="http://schemas.microsoft.com/office/drawing/2014/main" id="{4E8840A5-0F5D-5979-2C50-941C2F8CA030}"/>
                  </a:ext>
                </a:extLst>
              </p:cNvPr>
              <p:cNvSpPr>
                <a:spLocks noGrp="1" noRot="1" noChangeAspect="1" noMove="1" noResize="1" noEditPoints="1" noAdjustHandles="1" noChangeArrowheads="1" noChangeShapeType="1" noTextEdit="1"/>
              </p:cNvSpPr>
              <p:nvPr>
                <p:ph idx="1"/>
              </p:nvPr>
            </p:nvSpPr>
            <p:spPr>
              <a:blipFill>
                <a:blip r:embed="rId2"/>
                <a:stretch>
                  <a:fillRect l="-925" t="-1018" r="-578"/>
                </a:stretch>
              </a:blipFill>
            </p:spPr>
            <p:txBody>
              <a:bodyPr/>
              <a:lstStyle/>
              <a:p>
                <a:r>
                  <a:rPr lang="en-GB">
                    <a:noFill/>
                  </a:rPr>
                  <a:t> </a:t>
                </a:r>
              </a:p>
            </p:txBody>
          </p:sp>
        </mc:Fallback>
      </mc:AlternateContent>
      <p:sp>
        <p:nvSpPr>
          <p:cNvPr id="47107" name="Slide Number Placeholder 3">
            <a:extLst>
              <a:ext uri="{FF2B5EF4-FFF2-40B4-BE49-F238E27FC236}">
                <a16:creationId xmlns:a16="http://schemas.microsoft.com/office/drawing/2014/main" id="{15C51802-0E58-ECE1-8E06-95B32FF84A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388881A-5AD3-5D41-BA58-828C13EC41CA}" type="slidenum">
              <a:rPr lang="en-GB" sz="1000" noProof="0">
                <a:latin typeface="Gill Sans MT" panose="020B0502020104020203" pitchFamily="34" charset="77"/>
              </a:rPr>
              <a:pPr/>
              <a:t>58</a:t>
            </a:fld>
            <a:endParaRPr lang="en-GB" sz="1000" noProof="0" dirty="0">
              <a:latin typeface="Gill Sans MT" panose="020B0502020104020203" pitchFamily="34" charset="77"/>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BBC736B0-8D15-0CE7-2D05-4D8952339C77}"/>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K-Means Algorithm</a:t>
            </a:r>
          </a:p>
        </p:txBody>
      </p:sp>
      <p:sp>
        <p:nvSpPr>
          <p:cNvPr id="49154" name="Content Placeholder 2">
            <a:extLst>
              <a:ext uri="{FF2B5EF4-FFF2-40B4-BE49-F238E27FC236}">
                <a16:creationId xmlns:a16="http://schemas.microsoft.com/office/drawing/2014/main" id="{F5C6AFF1-58D1-90A6-C33F-9CC3062069DA}"/>
              </a:ext>
            </a:extLst>
          </p:cNvPr>
          <p:cNvSpPr>
            <a:spLocks noGrp="1"/>
          </p:cNvSpPr>
          <p:nvPr>
            <p:ph idx="1"/>
          </p:nvPr>
        </p:nvSpPr>
        <p:spPr/>
        <p:txBody>
          <a:bodyPr/>
          <a:lstStyle/>
          <a:p>
            <a:r>
              <a:rPr lang="en-GB" noProof="0" dirty="0">
                <a:ea typeface="ＭＳ Ｐゴシック" panose="020B0600070205080204" pitchFamily="34" charset="-128"/>
              </a:rPr>
              <a:t>First, the initial cluster for each of t</a:t>
            </a:r>
            <a:r>
              <a:rPr lang="en-GB" noProof="0" dirty="0">
                <a:latin typeface="Gill Sans MT" panose="020B0502020104020203" pitchFamily="34" charset="77"/>
                <a:ea typeface="ＭＳ Ｐゴシック" panose="020B0600070205080204" pitchFamily="34" charset="-128"/>
              </a:rPr>
              <a:t>he points is calculated using the current centroids. </a:t>
            </a:r>
          </a:p>
          <a:p>
            <a:r>
              <a:rPr lang="en-GB" noProof="0" dirty="0">
                <a:latin typeface="Gill Sans MT" panose="020B0502020104020203" pitchFamily="34" charset="77"/>
                <a:ea typeface="ＭＳ Ｐゴシック" panose="020B0600070205080204" pitchFamily="34" charset="-128"/>
              </a:rPr>
              <a:t>Secondly, the centroids are </a:t>
            </a:r>
            <a:r>
              <a:rPr lang="en-GB" noProof="0" dirty="0">
                <a:solidFill>
                  <a:srgbClr val="FF0000"/>
                </a:solidFill>
                <a:latin typeface="Gill Sans MT" panose="020B0502020104020203" pitchFamily="34" charset="77"/>
                <a:ea typeface="ＭＳ Ｐゴシック" panose="020B0600070205080204" pitchFamily="34" charset="-128"/>
              </a:rPr>
              <a:t>updated to the mean of each </a:t>
            </a:r>
            <a:r>
              <a:rPr lang="en-GB" noProof="0" dirty="0">
                <a:solidFill>
                  <a:srgbClr val="FF0000"/>
                </a:solidFill>
                <a:ea typeface="ＭＳ Ｐゴシック" panose="020B0600070205080204" pitchFamily="34" charset="-128"/>
              </a:rPr>
              <a:t>segment</a:t>
            </a:r>
            <a:r>
              <a:rPr lang="en-GB" noProof="0" dirty="0">
                <a:latin typeface="Gill Sans MT" panose="020B0502020104020203" pitchFamily="34" charset="77"/>
                <a:ea typeface="ＭＳ Ｐゴシック" panose="020B0600070205080204" pitchFamily="34" charset="-128"/>
              </a:rPr>
              <a:t>. </a:t>
            </a:r>
          </a:p>
          <a:p>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The algorithm then repeats this until a </a:t>
            </a:r>
            <a:r>
              <a:rPr lang="en-GB" noProof="0" dirty="0">
                <a:solidFill>
                  <a:srgbClr val="FF0000"/>
                </a:solidFill>
                <a:latin typeface="Gill Sans MT" panose="020B0502020104020203" pitchFamily="34" charset="77"/>
                <a:ea typeface="ＭＳ Ｐゴシック" panose="020B0600070205080204" pitchFamily="34" charset="-128"/>
              </a:rPr>
              <a:t>stopping criterion </a:t>
            </a:r>
            <a:r>
              <a:rPr lang="en-GB" noProof="0" dirty="0">
                <a:latin typeface="Gill Sans MT" panose="020B0502020104020203" pitchFamily="34" charset="77"/>
                <a:ea typeface="ＭＳ Ｐゴシック" panose="020B0600070205080204" pitchFamily="34" charset="-128"/>
              </a:rPr>
              <a:t>is fulfilled (e.g. error rate below a certain threshold). </a:t>
            </a:r>
          </a:p>
          <a:p>
            <a:r>
              <a:rPr lang="en-GB" noProof="0" dirty="0">
                <a:latin typeface="Gill Sans MT" panose="020B0502020104020203" pitchFamily="34" charset="77"/>
                <a:ea typeface="ＭＳ Ｐゴシック" panose="020B0600070205080204" pitchFamily="34" charset="-128"/>
              </a:rPr>
              <a:t>Or, for example, iteration stops when centroids move less than a threshold.</a:t>
            </a:r>
          </a:p>
        </p:txBody>
      </p:sp>
      <p:sp>
        <p:nvSpPr>
          <p:cNvPr id="49155" name="Slide Number Placeholder 3">
            <a:extLst>
              <a:ext uri="{FF2B5EF4-FFF2-40B4-BE49-F238E27FC236}">
                <a16:creationId xmlns:a16="http://schemas.microsoft.com/office/drawing/2014/main" id="{450151EE-BA08-9A35-53D6-C76CEB1847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E7E1895-15B8-9346-837B-6DA020CABF98}" type="slidenum">
              <a:rPr lang="en-GB" sz="1000" noProof="0">
                <a:latin typeface="Gill Sans MT" panose="020B0502020104020203" pitchFamily="34" charset="77"/>
              </a:rPr>
              <a:pPr/>
              <a:t>59</a:t>
            </a:fld>
            <a:endParaRPr lang="en-GB" sz="1000" noProof="0" dirty="0">
              <a:latin typeface="Gill Sans MT" panose="020B0502020104020203" pitchFamily="34" charset="7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349745-2FA3-4443-AD45-D992EA148999}"/>
              </a:ext>
            </a:extLst>
          </p:cNvPr>
          <p:cNvSpPr>
            <a:spLocks noGrp="1"/>
          </p:cNvSpPr>
          <p:nvPr>
            <p:ph type="sldNum" sz="quarter" idx="12"/>
          </p:nvPr>
        </p:nvSpPr>
        <p:spPr/>
        <p:txBody>
          <a:bodyPr/>
          <a:lstStyle/>
          <a:p>
            <a:pPr>
              <a:defRPr/>
            </a:pPr>
            <a:fld id="{231A398C-73A1-C442-A568-B5EA2DAA35F9}" type="slidenum">
              <a:rPr lang="en-GB" noProof="0" smtClean="0"/>
              <a:pPr>
                <a:defRPr/>
              </a:pPr>
              <a:t>6</a:t>
            </a:fld>
            <a:endParaRPr lang="en-GB" noProof="0" dirty="0"/>
          </a:p>
        </p:txBody>
      </p:sp>
      <p:pic>
        <p:nvPicPr>
          <p:cNvPr id="3" name="Picture 2">
            <a:extLst>
              <a:ext uri="{FF2B5EF4-FFF2-40B4-BE49-F238E27FC236}">
                <a16:creationId xmlns:a16="http://schemas.microsoft.com/office/drawing/2014/main" id="{F0D26B40-8D07-5547-804A-586F164BE297}"/>
              </a:ext>
            </a:extLst>
          </p:cNvPr>
          <p:cNvPicPr>
            <a:picLocks noChangeAspect="1"/>
          </p:cNvPicPr>
          <p:nvPr/>
        </p:nvPicPr>
        <p:blipFill>
          <a:blip r:embed="rId2"/>
          <a:stretch>
            <a:fillRect/>
          </a:stretch>
        </p:blipFill>
        <p:spPr>
          <a:xfrm>
            <a:off x="1498942" y="1268760"/>
            <a:ext cx="8266440" cy="4028011"/>
          </a:xfrm>
          <a:prstGeom prst="rect">
            <a:avLst/>
          </a:prstGeom>
        </p:spPr>
      </p:pic>
      <p:sp>
        <p:nvSpPr>
          <p:cNvPr id="4" name="Rectangle 3">
            <a:extLst>
              <a:ext uri="{FF2B5EF4-FFF2-40B4-BE49-F238E27FC236}">
                <a16:creationId xmlns:a16="http://schemas.microsoft.com/office/drawing/2014/main" id="{A8523409-B440-D54D-AE44-5AEEB4FBF776}"/>
              </a:ext>
            </a:extLst>
          </p:cNvPr>
          <p:cNvSpPr/>
          <p:nvPr/>
        </p:nvSpPr>
        <p:spPr>
          <a:xfrm>
            <a:off x="767408" y="6254793"/>
            <a:ext cx="4864754" cy="253916"/>
          </a:xfrm>
          <a:prstGeom prst="rect">
            <a:avLst/>
          </a:prstGeom>
        </p:spPr>
        <p:txBody>
          <a:bodyPr wrap="square">
            <a:spAutoFit/>
          </a:bodyPr>
          <a:lstStyle/>
          <a:p>
            <a:r>
              <a:rPr lang="en-GB" sz="1050" noProof="0" dirty="0">
                <a:latin typeface="Gill Sans MT" panose="020B0502020104020203" pitchFamily="34" charset="77"/>
              </a:rPr>
              <a:t>Source: https://</a:t>
            </a:r>
            <a:r>
              <a:rPr lang="en-GB" sz="1050" noProof="0" dirty="0" err="1">
                <a:latin typeface="Gill Sans MT" panose="020B0502020104020203" pitchFamily="34" charset="77"/>
              </a:rPr>
              <a:t>www.originofalphabet.com</a:t>
            </a:r>
            <a:r>
              <a:rPr lang="en-GB" sz="1050" noProof="0" dirty="0">
                <a:latin typeface="Gill Sans MT" panose="020B0502020104020203" pitchFamily="34" charset="77"/>
              </a:rPr>
              <a:t>/meow-is-just-another-name-for-cat-2/</a:t>
            </a:r>
          </a:p>
        </p:txBody>
      </p:sp>
    </p:spTree>
    <p:extLst>
      <p:ext uri="{BB962C8B-B14F-4D97-AF65-F5344CB8AC3E}">
        <p14:creationId xmlns:p14="http://schemas.microsoft.com/office/powerpoint/2010/main" val="31159934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C3B1F6A6-8CBA-A9E2-CAC4-37ED38EB37C0}"/>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Convergence in K-means</a:t>
            </a:r>
          </a:p>
        </p:txBody>
      </p:sp>
      <p:sp>
        <p:nvSpPr>
          <p:cNvPr id="50178" name="Content Placeholder 2">
            <a:extLst>
              <a:ext uri="{FF2B5EF4-FFF2-40B4-BE49-F238E27FC236}">
                <a16:creationId xmlns:a16="http://schemas.microsoft.com/office/drawing/2014/main" id="{84710869-8C9A-DA99-D08D-43882FD4A608}"/>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Performing enough iterations, K-means will </a:t>
            </a:r>
            <a:r>
              <a:rPr lang="en-GB" dirty="0">
                <a:ea typeface="ＭＳ Ｐゴシック" panose="020B0600070205080204" pitchFamily="34" charset="-128"/>
              </a:rPr>
              <a:t>converge; however, it may converge </a:t>
            </a:r>
            <a:r>
              <a:rPr lang="en-GB" noProof="0" dirty="0">
                <a:latin typeface="Gill Sans MT" panose="020B0502020104020203" pitchFamily="34" charset="77"/>
                <a:ea typeface="ＭＳ Ｐゴシック" panose="020B0600070205080204" pitchFamily="34" charset="-128"/>
              </a:rPr>
              <a:t>to a local minimum. This is highly dependent on the initialisation of the centroids. </a:t>
            </a:r>
          </a:p>
          <a:p>
            <a:r>
              <a:rPr lang="en-GB" noProof="0" dirty="0">
                <a:latin typeface="Gill Sans MT" panose="020B0502020104020203" pitchFamily="34" charset="77"/>
                <a:ea typeface="ＭＳ Ｐゴシック" panose="020B0600070205080204" pitchFamily="34" charset="-128"/>
              </a:rPr>
              <a:t>As a result, the computation is often done several times, with different initialisations of the centroids. </a:t>
            </a:r>
          </a:p>
          <a:p>
            <a:r>
              <a:rPr lang="en-GB" noProof="0" dirty="0">
                <a:solidFill>
                  <a:srgbClr val="FF0000"/>
                </a:solidFill>
                <a:latin typeface="Gill Sans MT" panose="020B0502020104020203" pitchFamily="34" charset="77"/>
                <a:ea typeface="ＭＳ Ｐゴシック" panose="020B0600070205080204" pitchFamily="34" charset="-128"/>
              </a:rPr>
              <a:t>Generally, repats are very important in developing robust machine learning models</a:t>
            </a:r>
            <a:r>
              <a:rPr lang="en-GB" noProof="0" dirty="0">
                <a:latin typeface="Gill Sans MT" panose="020B0502020104020203" pitchFamily="34" charset="77"/>
                <a:ea typeface="ＭＳ Ｐゴシック" panose="020B0600070205080204" pitchFamily="34" charset="-128"/>
              </a:rPr>
              <a:t> (more on this in the coming days).</a:t>
            </a:r>
          </a:p>
          <a:p>
            <a:endParaRPr lang="en-GB" noProof="0" dirty="0">
              <a:latin typeface="Gill Sans MT" panose="020B0502020104020203" pitchFamily="34" charset="77"/>
              <a:ea typeface="ＭＳ Ｐゴシック" panose="020B0600070205080204" pitchFamily="34" charset="-128"/>
            </a:endParaRPr>
          </a:p>
        </p:txBody>
      </p:sp>
      <p:sp>
        <p:nvSpPr>
          <p:cNvPr id="50179" name="Slide Number Placeholder 3">
            <a:extLst>
              <a:ext uri="{FF2B5EF4-FFF2-40B4-BE49-F238E27FC236}">
                <a16:creationId xmlns:a16="http://schemas.microsoft.com/office/drawing/2014/main" id="{11A70E5D-078F-01CB-EF82-BCFCEF0D5E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8B516D7-9BFC-594B-97B8-7EB9D8E41ADA}" type="slidenum">
              <a:rPr lang="en-GB" sz="1000" noProof="0">
                <a:latin typeface="Gill Sans MT" panose="020B0502020104020203" pitchFamily="34" charset="77"/>
              </a:rPr>
              <a:pPr/>
              <a:t>60</a:t>
            </a:fld>
            <a:endParaRPr lang="en-GB" sz="1000" noProof="0" dirty="0">
              <a:latin typeface="Gill Sans MT" panose="020B0502020104020203" pitchFamily="34" charset="77"/>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39293-A386-1AEA-9E84-9621392D2EC3}"/>
              </a:ext>
            </a:extLst>
          </p:cNvPr>
          <p:cNvSpPr>
            <a:spLocks noGrp="1"/>
          </p:cNvSpPr>
          <p:nvPr>
            <p:ph type="title"/>
          </p:nvPr>
        </p:nvSpPr>
        <p:spPr/>
        <p:txBody>
          <a:bodyPr/>
          <a:lstStyle/>
          <a:p>
            <a:r>
              <a:rPr lang="en-GB" noProof="0" dirty="0"/>
              <a:t>Convergence in K-means</a:t>
            </a:r>
          </a:p>
        </p:txBody>
      </p:sp>
      <p:sp>
        <p:nvSpPr>
          <p:cNvPr id="3" name="Content Placeholder 2">
            <a:extLst>
              <a:ext uri="{FF2B5EF4-FFF2-40B4-BE49-F238E27FC236}">
                <a16:creationId xmlns:a16="http://schemas.microsoft.com/office/drawing/2014/main" id="{85F30832-5B78-1F47-C575-F99395B2A74D}"/>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One method to </a:t>
            </a:r>
            <a:r>
              <a:rPr lang="en-GB" dirty="0">
                <a:ea typeface="ＭＳ Ｐゴシック" panose="020B0600070205080204" pitchFamily="34" charset="-128"/>
              </a:rPr>
              <a:t>address this issue is the “k-means++” initialisation scheme, which is </a:t>
            </a:r>
            <a:r>
              <a:rPr lang="en-GB" noProof="0" dirty="0">
                <a:latin typeface="Gill Sans MT" panose="020B0502020104020203" pitchFamily="34" charset="77"/>
                <a:ea typeface="ＭＳ Ｐゴシック" panose="020B0600070205080204" pitchFamily="34" charset="-128"/>
              </a:rPr>
              <a:t>implemented in scikit-learn (use the </a:t>
            </a:r>
            <a:r>
              <a:rPr lang="en-GB" noProof="0" dirty="0" err="1">
                <a:latin typeface="Gill Sans MT" panose="020B0502020104020203" pitchFamily="34" charset="77"/>
                <a:ea typeface="ＭＳ Ｐゴシック" panose="020B0600070205080204" pitchFamily="34" charset="-128"/>
              </a:rPr>
              <a:t>init</a:t>
            </a:r>
            <a:r>
              <a:rPr lang="en-GB" noProof="0" dirty="0">
                <a:latin typeface="Gill Sans MT" panose="020B0502020104020203" pitchFamily="34" charset="77"/>
                <a:ea typeface="ＭＳ Ｐゴシック" panose="020B0600070205080204" pitchFamily="34" charset="-128"/>
              </a:rPr>
              <a:t>='</a:t>
            </a:r>
            <a:r>
              <a:rPr lang="en-GB" noProof="0" dirty="0" err="1">
                <a:latin typeface="Gill Sans MT" panose="020B0502020104020203" pitchFamily="34" charset="77"/>
                <a:ea typeface="ＭＳ Ｐゴシック" panose="020B0600070205080204" pitchFamily="34" charset="-128"/>
              </a:rPr>
              <a:t>kmeans</a:t>
            </a:r>
            <a:r>
              <a:rPr lang="en-GB" noProof="0" dirty="0">
                <a:latin typeface="Gill Sans MT" panose="020B0502020104020203" pitchFamily="34" charset="77"/>
                <a:ea typeface="ＭＳ Ｐゴシック" panose="020B0600070205080204" pitchFamily="34" charset="-128"/>
              </a:rPr>
              <a:t>++' parameter). </a:t>
            </a:r>
          </a:p>
          <a:p>
            <a:r>
              <a:rPr lang="en-GB" noProof="0" dirty="0">
                <a:latin typeface="Gill Sans MT" panose="020B0502020104020203" pitchFamily="34" charset="77"/>
                <a:ea typeface="ＭＳ Ｐゴシック" panose="020B0600070205080204" pitchFamily="34" charset="-128"/>
              </a:rPr>
              <a:t>This initialises the centroids to be (generally) distant from each other, leading to provably better results than random initialisation, as shown in the reference.</a:t>
            </a:r>
          </a:p>
          <a:p>
            <a:endParaRPr lang="en-GB" noProof="0" dirty="0"/>
          </a:p>
        </p:txBody>
      </p:sp>
      <p:sp>
        <p:nvSpPr>
          <p:cNvPr id="4" name="Slide Number Placeholder 3">
            <a:extLst>
              <a:ext uri="{FF2B5EF4-FFF2-40B4-BE49-F238E27FC236}">
                <a16:creationId xmlns:a16="http://schemas.microsoft.com/office/drawing/2014/main" id="{45451E84-84A7-3D1C-B825-9D13415F3FBE}"/>
              </a:ext>
            </a:extLst>
          </p:cNvPr>
          <p:cNvSpPr>
            <a:spLocks noGrp="1"/>
          </p:cNvSpPr>
          <p:nvPr>
            <p:ph type="sldNum" sz="quarter" idx="12"/>
          </p:nvPr>
        </p:nvSpPr>
        <p:spPr/>
        <p:txBody>
          <a:bodyPr/>
          <a:lstStyle/>
          <a:p>
            <a:fld id="{44E22EE9-B8A0-0641-9265-052CFE9B95A7}" type="slidenum">
              <a:rPr lang="en-GB" noProof="0" smtClean="0"/>
              <a:pPr/>
              <a:t>61</a:t>
            </a:fld>
            <a:endParaRPr lang="en-GB" noProof="0" dirty="0"/>
          </a:p>
        </p:txBody>
      </p:sp>
      <p:sp>
        <p:nvSpPr>
          <p:cNvPr id="8" name="TextBox 7">
            <a:extLst>
              <a:ext uri="{FF2B5EF4-FFF2-40B4-BE49-F238E27FC236}">
                <a16:creationId xmlns:a16="http://schemas.microsoft.com/office/drawing/2014/main" id="{14E4787B-9D4D-5658-7FB9-1379A7AEEBD5}"/>
              </a:ext>
            </a:extLst>
          </p:cNvPr>
          <p:cNvSpPr txBox="1"/>
          <p:nvPr/>
        </p:nvSpPr>
        <p:spPr>
          <a:xfrm>
            <a:off x="695400" y="6336574"/>
            <a:ext cx="4579709" cy="258532"/>
          </a:xfrm>
          <a:prstGeom prst="rect">
            <a:avLst/>
          </a:prstGeom>
          <a:noFill/>
        </p:spPr>
        <p:txBody>
          <a:bodyPr wrap="square">
            <a:spAutoFit/>
          </a:bodyPr>
          <a:lstStyle/>
          <a:p>
            <a:r>
              <a:rPr lang="en-GB" sz="1080" noProof="0" dirty="0">
                <a:latin typeface="Gill Sans MT" panose="020B0502020104020203" pitchFamily="34" charset="77"/>
              </a:rPr>
              <a:t>Source: Scikit learn documentation</a:t>
            </a:r>
            <a:endParaRPr lang="en-GB" sz="1080" i="1" noProof="0" dirty="0">
              <a:latin typeface="Gill Sans MT" panose="020B0502020104020203" pitchFamily="34" charset="77"/>
            </a:endParaRPr>
          </a:p>
        </p:txBody>
      </p:sp>
    </p:spTree>
    <p:extLst>
      <p:ext uri="{BB962C8B-B14F-4D97-AF65-F5344CB8AC3E}">
        <p14:creationId xmlns:p14="http://schemas.microsoft.com/office/powerpoint/2010/main" val="2650776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C2BDAE3B-34C6-70E1-4A12-81D52FC09C34}"/>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K-means Example</a:t>
            </a:r>
          </a:p>
        </p:txBody>
      </p:sp>
      <mc:AlternateContent xmlns:mc="http://schemas.openxmlformats.org/markup-compatibility/2006" xmlns:a14="http://schemas.microsoft.com/office/drawing/2010/main">
        <mc:Choice Requires="a14">
          <p:sp>
            <p:nvSpPr>
              <p:cNvPr id="52226" name="Content Placeholder 2">
                <a:extLst>
                  <a:ext uri="{FF2B5EF4-FFF2-40B4-BE49-F238E27FC236}">
                    <a16:creationId xmlns:a16="http://schemas.microsoft.com/office/drawing/2014/main" id="{43C4BAE6-02D1-2F3E-33A6-26BFF09C02FC}"/>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Before you need to install sci-kit learn</a:t>
                </a:r>
              </a:p>
              <a:p>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In Mac OS</a:t>
                </a:r>
              </a:p>
              <a:p>
                <a:pPr lvl="1"/>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𝑠𝑢𝑑𝑜</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𝑒𝑎𝑠𝑦</m:t>
                    </m:r>
                    <m:r>
                      <a:rPr lang="en-GB" i="1" noProof="0">
                        <a:latin typeface="Cambria Math" panose="02040503050406030204" pitchFamily="18" charset="0"/>
                        <a:ea typeface="ＭＳ Ｐゴシック" panose="020B0600070205080204" pitchFamily="34" charset="-128"/>
                      </a:rPr>
                      <m:t>_</m:t>
                    </m:r>
                    <m:r>
                      <a:rPr lang="en-GB" i="1" noProof="0">
                        <a:latin typeface="Cambria Math" panose="02040503050406030204" pitchFamily="18" charset="0"/>
                        <a:ea typeface="ＭＳ Ｐゴシック" panose="020B0600070205080204" pitchFamily="34" charset="-128"/>
                      </a:rPr>
                      <m:t>𝑖𝑛𝑠𝑡𝑎𝑙𝑙</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𝑝𝑖𝑝</m:t>
                    </m:r>
                  </m:oMath>
                </a14:m>
                <a:endParaRPr lang="en-GB" noProof="0" dirty="0">
                  <a:latin typeface="Gill Sans MT" panose="020B0502020104020203" pitchFamily="34" charset="77"/>
                  <a:ea typeface="ＭＳ Ｐゴシック" panose="020B0600070205080204" pitchFamily="34" charset="-128"/>
                </a:endParaRPr>
              </a:p>
              <a:p>
                <a:pPr lvl="1"/>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𝑝𝑖𝑝</m:t>
                    </m:r>
                    <m:r>
                      <a:rPr lang="en-GB" i="1" noProof="0" smtClean="0">
                        <a:latin typeface="Cambria Math" panose="02040503050406030204" pitchFamily="18" charset="0"/>
                        <a:ea typeface="ＭＳ Ｐゴシック" panose="020B0600070205080204" pitchFamily="34" charset="-128"/>
                      </a:rPr>
                      <m:t> </m:t>
                    </m:r>
                    <m:r>
                      <a:rPr lang="en-GB" i="1" noProof="0" smtClean="0">
                        <a:latin typeface="Cambria Math" panose="02040503050406030204" pitchFamily="18" charset="0"/>
                        <a:ea typeface="ＭＳ Ｐゴシック" panose="020B0600070205080204" pitchFamily="34" charset="-128"/>
                      </a:rPr>
                      <m:t>𝑖𝑛𝑠𝑡𝑎𝑙𝑙</m:t>
                    </m:r>
                    <m:r>
                      <a:rPr lang="en-GB" i="1" noProof="0" smtClean="0">
                        <a:latin typeface="Cambria Math" panose="02040503050406030204" pitchFamily="18" charset="0"/>
                        <a:ea typeface="ＭＳ Ｐゴシック" panose="020B0600070205080204" pitchFamily="34" charset="-128"/>
                      </a:rPr>
                      <m:t> −</m:t>
                    </m:r>
                    <m:r>
                      <a:rPr lang="en-GB" i="1" noProof="0" smtClean="0">
                        <a:latin typeface="Cambria Math" panose="02040503050406030204" pitchFamily="18" charset="0"/>
                        <a:ea typeface="ＭＳ Ｐゴシック" panose="020B0600070205080204" pitchFamily="34" charset="-128"/>
                      </a:rPr>
                      <m:t>𝑈</m:t>
                    </m:r>
                    <m:r>
                      <a:rPr lang="en-GB" i="1" noProof="0" smtClean="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𝑛𝑢𝑚𝑝𝑦</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𝑠𝑐𝑖𝑝𝑦</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𝑠𝑐𝑖𝑘𝑖𝑡</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𝑙𝑒𝑎𝑟𝑛</m:t>
                    </m:r>
                  </m:oMath>
                </a14:m>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In Linux</a:t>
                </a:r>
              </a:p>
              <a:p>
                <a:pPr lvl="1"/>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𝑠𝑢𝑑𝑜</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𝑎𝑝𝑡</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𝑔𝑒𝑡</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𝑖𝑛𝑠𝑡𝑎𝑙𝑙</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𝑏𝑢𝑖𝑙𝑑</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𝑒𝑠𝑠𝑒𝑛𝑡𝑖𝑎𝑙</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𝑝𝑦𝑡h𝑜𝑛</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𝑑𝑒𝑣</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𝑝𝑦𝑡h𝑜𝑛</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𝑠𝑒𝑡𝑢𝑝𝑡𝑜𝑜𝑙𝑠</m:t>
                    </m:r>
                    <m:r>
                      <a:rPr lang="en-GB" i="1" noProof="0">
                        <a:latin typeface="Cambria Math" panose="02040503050406030204" pitchFamily="18" charset="0"/>
                        <a:ea typeface="ＭＳ Ｐゴシック" panose="020B0600070205080204" pitchFamily="34" charset="-128"/>
                      </a:rPr>
                      <m:t> \</m:t>
                    </m:r>
                    <m:r>
                      <m:rPr>
                        <m:sty m:val="p"/>
                      </m:rPr>
                      <a:rPr lang="en-GB" i="1" noProof="0" smtClean="0">
                        <a:latin typeface="Cambria Math" panose="02040503050406030204" pitchFamily="18" charset="0"/>
                        <a:ea typeface="ＭＳ Ｐゴシック" panose="020B0600070205080204" pitchFamily="34" charset="-128"/>
                      </a:rPr>
                      <m:t>python</m:t>
                    </m:r>
                    <m:r>
                      <a:rPr lang="en-GB" i="1" noProof="0" smtClean="0">
                        <a:latin typeface="Cambria Math" panose="02040503050406030204" pitchFamily="18" charset="0"/>
                        <a:ea typeface="ＭＳ Ｐゴシック" panose="020B0600070205080204" pitchFamily="34" charset="-128"/>
                      </a:rPr>
                      <m:t>−</m:t>
                    </m:r>
                    <m:r>
                      <a:rPr lang="en-GB" i="1" noProof="0" smtClean="0">
                        <a:latin typeface="Cambria Math" panose="02040503050406030204" pitchFamily="18" charset="0"/>
                        <a:ea typeface="ＭＳ Ｐゴシック" panose="020B0600070205080204" pitchFamily="34" charset="-128"/>
                      </a:rPr>
                      <m:t>𝑛𝑢𝑚𝑝𝑦</m:t>
                    </m:r>
                    <m:r>
                      <a:rPr lang="en-GB" i="1" noProof="0" smtClean="0">
                        <a:latin typeface="Cambria Math" panose="02040503050406030204" pitchFamily="18" charset="0"/>
                        <a:ea typeface="ＭＳ Ｐゴシック" panose="020B0600070205080204" pitchFamily="34" charset="-128"/>
                      </a:rPr>
                      <m:t> </m:t>
                    </m:r>
                    <m:r>
                      <a:rPr lang="en-GB" i="1" noProof="0" smtClean="0">
                        <a:latin typeface="Cambria Math" panose="02040503050406030204" pitchFamily="18" charset="0"/>
                        <a:ea typeface="ＭＳ Ｐゴシック" panose="020B0600070205080204" pitchFamily="34" charset="-128"/>
                      </a:rPr>
                      <m:t>𝑝𝑦𝑡h𝑜𝑛</m:t>
                    </m:r>
                    <m:r>
                      <a:rPr lang="en-GB" i="1" noProof="0" smtClean="0">
                        <a:latin typeface="Cambria Math" panose="02040503050406030204" pitchFamily="18" charset="0"/>
                        <a:ea typeface="ＭＳ Ｐゴシック" panose="020B0600070205080204" pitchFamily="34" charset="-128"/>
                      </a:rPr>
                      <m:t>−</m:t>
                    </m:r>
                    <m:r>
                      <a:rPr lang="en-GB" i="1" noProof="0" smtClean="0">
                        <a:latin typeface="Cambria Math" panose="02040503050406030204" pitchFamily="18" charset="0"/>
                        <a:ea typeface="ＭＳ Ｐゴシック" panose="020B0600070205080204" pitchFamily="34" charset="-128"/>
                      </a:rPr>
                      <m:t>𝑠𝑐𝑖𝑝𝑦</m:t>
                    </m:r>
                    <m:r>
                      <a:rPr lang="en-GB" i="1" noProof="0" smtClean="0">
                        <a:latin typeface="Cambria Math" panose="02040503050406030204" pitchFamily="18" charset="0"/>
                        <a:ea typeface="ＭＳ Ｐゴシック" panose="020B0600070205080204" pitchFamily="34" charset="-128"/>
                      </a:rPr>
                      <m:t> \</m:t>
                    </m:r>
                    <m:r>
                      <m:rPr>
                        <m:sty m:val="p"/>
                      </m:rPr>
                      <a:rPr lang="en-GB" i="1" noProof="0" smtClean="0">
                        <a:latin typeface="Cambria Math" panose="02040503050406030204" pitchFamily="18" charset="0"/>
                        <a:ea typeface="ＭＳ Ｐゴシック" panose="020B0600070205080204" pitchFamily="34" charset="-128"/>
                      </a:rPr>
                      <m:t>libatlas</m:t>
                    </m:r>
                    <m:r>
                      <a:rPr lang="en-GB" i="1" noProof="0" smtClean="0">
                        <a:latin typeface="Cambria Math" panose="02040503050406030204" pitchFamily="18" charset="0"/>
                        <a:ea typeface="ＭＳ Ｐゴシック" panose="020B0600070205080204" pitchFamily="34" charset="-128"/>
                      </a:rPr>
                      <m:t>−</m:t>
                    </m:r>
                    <m:r>
                      <a:rPr lang="en-GB" i="1" noProof="0" smtClean="0">
                        <a:latin typeface="Cambria Math" panose="02040503050406030204" pitchFamily="18" charset="0"/>
                        <a:ea typeface="ＭＳ Ｐゴシック" panose="020B0600070205080204" pitchFamily="34" charset="-128"/>
                      </a:rPr>
                      <m:t>𝑑𝑒𝑣</m:t>
                    </m:r>
                    <m:r>
                      <a:rPr lang="en-GB" i="1" noProof="0" smtClean="0">
                        <a:latin typeface="Cambria Math" panose="02040503050406030204" pitchFamily="18" charset="0"/>
                        <a:ea typeface="ＭＳ Ｐゴシック" panose="020B0600070205080204" pitchFamily="34" charset="-128"/>
                      </a:rPr>
                      <m:t> </m:t>
                    </m:r>
                    <m:r>
                      <a:rPr lang="en-GB" i="1" noProof="0" smtClean="0">
                        <a:latin typeface="Cambria Math" panose="02040503050406030204" pitchFamily="18" charset="0"/>
                        <a:ea typeface="ＭＳ Ｐゴシック" panose="020B0600070205080204" pitchFamily="34" charset="-128"/>
                      </a:rPr>
                      <m:t>𝑙𝑖𝑏𝑎𝑡𝑙𝑎𝑠</m:t>
                    </m:r>
                    <m:r>
                      <a:rPr lang="en-GB" i="1" noProof="0" smtClean="0">
                        <a:latin typeface="Cambria Math" panose="02040503050406030204" pitchFamily="18" charset="0"/>
                        <a:ea typeface="ＭＳ Ｐゴシック" panose="020B0600070205080204" pitchFamily="34" charset="-128"/>
                      </a:rPr>
                      <m:t>3</m:t>
                    </m:r>
                    <m:r>
                      <a:rPr lang="en-GB" i="1" noProof="0" smtClean="0">
                        <a:latin typeface="Cambria Math" panose="02040503050406030204" pitchFamily="18" charset="0"/>
                        <a:ea typeface="ＭＳ Ｐゴシック" panose="020B0600070205080204" pitchFamily="34" charset="-128"/>
                      </a:rPr>
                      <m:t>𝑔𝑓</m:t>
                    </m:r>
                    <m:r>
                      <a:rPr lang="en-GB" i="1" noProof="0" smtClean="0">
                        <a:latin typeface="Cambria Math" panose="02040503050406030204" pitchFamily="18" charset="0"/>
                        <a:ea typeface="ＭＳ Ｐゴシック" panose="020B0600070205080204" pitchFamily="34" charset="-128"/>
                      </a:rPr>
                      <m:t>−</m:t>
                    </m:r>
                    <m:r>
                      <a:rPr lang="en-GB" i="1" noProof="0" smtClean="0">
                        <a:latin typeface="Cambria Math" panose="02040503050406030204" pitchFamily="18" charset="0"/>
                        <a:ea typeface="ＭＳ Ｐゴシック" panose="020B0600070205080204" pitchFamily="34" charset="-128"/>
                      </a:rPr>
                      <m:t>𝑏𝑎𝑠𝑒</m:t>
                    </m:r>
                  </m:oMath>
                </a14:m>
                <a:endParaRPr lang="en-GB" noProof="0" dirty="0">
                  <a:latin typeface="Gill Sans MT" panose="020B0502020104020203" pitchFamily="34" charset="77"/>
                  <a:ea typeface="ＭＳ Ｐゴシック" panose="020B0600070205080204" pitchFamily="34" charset="-128"/>
                </a:endParaRPr>
              </a:p>
            </p:txBody>
          </p:sp>
        </mc:Choice>
        <mc:Fallback xmlns="">
          <p:sp>
            <p:nvSpPr>
              <p:cNvPr id="52226" name="Content Placeholder 2">
                <a:extLst>
                  <a:ext uri="{FF2B5EF4-FFF2-40B4-BE49-F238E27FC236}">
                    <a16:creationId xmlns:a16="http://schemas.microsoft.com/office/drawing/2014/main" id="{43C4BAE6-02D1-2F3E-33A6-26BFF09C02FC}"/>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52227" name="Slide Number Placeholder 3">
            <a:extLst>
              <a:ext uri="{FF2B5EF4-FFF2-40B4-BE49-F238E27FC236}">
                <a16:creationId xmlns:a16="http://schemas.microsoft.com/office/drawing/2014/main" id="{104F8D9F-553B-5BAC-DAAF-29828483A0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DC23434-81DB-924F-B9F9-5944E22374DE}" type="slidenum">
              <a:rPr lang="en-GB" sz="1000" noProof="0">
                <a:latin typeface="Gill Sans MT" panose="020B0502020104020203" pitchFamily="34" charset="77"/>
              </a:rPr>
              <a:pPr/>
              <a:t>62</a:t>
            </a:fld>
            <a:endParaRPr lang="en-GB" sz="1000" noProof="0" dirty="0">
              <a:latin typeface="Gill Sans MT" panose="020B0502020104020203" pitchFamily="34" charset="77"/>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98217-661C-240D-0BBE-88FD7FED0CA8}"/>
              </a:ext>
            </a:extLst>
          </p:cNvPr>
          <p:cNvSpPr>
            <a:spLocks noGrp="1"/>
          </p:cNvSpPr>
          <p:nvPr>
            <p:ph type="title"/>
          </p:nvPr>
        </p:nvSpPr>
        <p:spPr/>
        <p:txBody>
          <a:bodyPr/>
          <a:lstStyle/>
          <a:p>
            <a:r>
              <a:rPr lang="en-GB" dirty="0"/>
              <a:t>Open discussion </a:t>
            </a:r>
          </a:p>
        </p:txBody>
      </p:sp>
      <p:sp>
        <p:nvSpPr>
          <p:cNvPr id="4" name="Content Placeholder 3">
            <a:extLst>
              <a:ext uri="{FF2B5EF4-FFF2-40B4-BE49-F238E27FC236}">
                <a16:creationId xmlns:a16="http://schemas.microsoft.com/office/drawing/2014/main" id="{9E5A0C3E-3CE0-0A15-3DA9-028B806D50CD}"/>
              </a:ext>
            </a:extLst>
          </p:cNvPr>
          <p:cNvSpPr>
            <a:spLocks noGrp="1"/>
          </p:cNvSpPr>
          <p:nvPr>
            <p:ph idx="1"/>
          </p:nvPr>
        </p:nvSpPr>
        <p:spPr/>
        <p:txBody>
          <a:bodyPr/>
          <a:lstStyle/>
          <a:p>
            <a:r>
              <a:rPr lang="en-GB" dirty="0"/>
              <a:t>Discussion Scenario: </a:t>
            </a:r>
          </a:p>
          <a:p>
            <a:pPr lvl="1"/>
            <a:r>
              <a:rPr lang="en-GB" dirty="0"/>
              <a:t>You’ve built a machine learning model that predicts Alzheimer’s risk over the next 5 years based on age, sex, comorbidities, and current MMSE score. </a:t>
            </a:r>
          </a:p>
          <a:p>
            <a:pPr lvl="1"/>
            <a:r>
              <a:rPr lang="en-GB" dirty="0"/>
              <a:t>For one individual, the model outputs a risk score of 75 (out of 100). </a:t>
            </a:r>
          </a:p>
          <a:p>
            <a:pPr lvl="1"/>
            <a:endParaRPr lang="en-GB" dirty="0"/>
          </a:p>
          <a:p>
            <a:r>
              <a:rPr lang="en-GB" dirty="0"/>
              <a:t>Question: </a:t>
            </a:r>
          </a:p>
          <a:p>
            <a:pPr lvl="1"/>
            <a:r>
              <a:rPr lang="en-GB" dirty="0"/>
              <a:t>Your clinician colleague asks: “How should I interpret this result?” What would your response be?</a:t>
            </a:r>
          </a:p>
        </p:txBody>
      </p:sp>
      <p:sp>
        <p:nvSpPr>
          <p:cNvPr id="3" name="Slide Number Placeholder 2">
            <a:extLst>
              <a:ext uri="{FF2B5EF4-FFF2-40B4-BE49-F238E27FC236}">
                <a16:creationId xmlns:a16="http://schemas.microsoft.com/office/drawing/2014/main" id="{98CDFF7C-5ABA-6EF1-9A41-16718C0DB98D}"/>
              </a:ext>
            </a:extLst>
          </p:cNvPr>
          <p:cNvSpPr>
            <a:spLocks noGrp="1"/>
          </p:cNvSpPr>
          <p:nvPr>
            <p:ph type="sldNum" sz="quarter" idx="12"/>
          </p:nvPr>
        </p:nvSpPr>
        <p:spPr/>
        <p:txBody>
          <a:bodyPr/>
          <a:lstStyle/>
          <a:p>
            <a:fld id="{BB98F552-A29D-2D4E-8192-F20670493719}" type="slidenum">
              <a:rPr lang="en-GB" altLang="en-US" smtClean="0"/>
              <a:pPr/>
              <a:t>63</a:t>
            </a:fld>
            <a:endParaRPr lang="en-GB" altLang="en-US"/>
          </a:p>
        </p:txBody>
      </p:sp>
      <p:sp>
        <p:nvSpPr>
          <p:cNvPr id="7" name="TextBox 6">
            <a:extLst>
              <a:ext uri="{FF2B5EF4-FFF2-40B4-BE49-F238E27FC236}">
                <a16:creationId xmlns:a16="http://schemas.microsoft.com/office/drawing/2014/main" id="{B41CD50B-E5AD-ACE7-09F9-68302809EB14}"/>
              </a:ext>
            </a:extLst>
          </p:cNvPr>
          <p:cNvSpPr txBox="1"/>
          <p:nvPr/>
        </p:nvSpPr>
        <p:spPr>
          <a:xfrm>
            <a:off x="612352" y="6151503"/>
            <a:ext cx="10524207" cy="400110"/>
          </a:xfrm>
          <a:prstGeom prst="rect">
            <a:avLst/>
          </a:prstGeom>
          <a:noFill/>
        </p:spPr>
        <p:txBody>
          <a:bodyPr wrap="square">
            <a:spAutoFit/>
          </a:bodyPr>
          <a:lstStyle/>
          <a:p>
            <a:r>
              <a:rPr lang="en-GB" sz="1000" dirty="0">
                <a:latin typeface="Gill Sans MT" panose="020B0502020104020203" pitchFamily="34" charset="77"/>
              </a:rPr>
              <a:t>For more information: Biggart I., Fogel A., Barnaghi, P., Predicting Dementia Risk Using Longitudinal Electronic Health Records Data, 39th Conference on Neural Information Processing Systems (</a:t>
            </a:r>
            <a:r>
              <a:rPr lang="en-GB" sz="1000" dirty="0" err="1">
                <a:latin typeface="Gill Sans MT" panose="020B0502020104020203" pitchFamily="34" charset="77"/>
              </a:rPr>
              <a:t>NeurIPS</a:t>
            </a:r>
            <a:r>
              <a:rPr lang="en-GB" sz="1000" dirty="0">
                <a:latin typeface="Gill Sans MT" panose="020B0502020104020203" pitchFamily="34" charset="77"/>
              </a:rPr>
              <a:t> 2025) Workshop: Learning from Time Series for Health,  https://</a:t>
            </a:r>
            <a:r>
              <a:rPr lang="en-GB" sz="1000" dirty="0" err="1">
                <a:latin typeface="Gill Sans MT" panose="020B0502020104020203" pitchFamily="34" charset="77"/>
              </a:rPr>
              <a:t>openreview.net</a:t>
            </a:r>
            <a:r>
              <a:rPr lang="en-GB" sz="1000" dirty="0">
                <a:latin typeface="Gill Sans MT" panose="020B0502020104020203" pitchFamily="34" charset="77"/>
              </a:rPr>
              <a:t>/</a:t>
            </a:r>
            <a:r>
              <a:rPr lang="en-GB" sz="1000" dirty="0" err="1">
                <a:latin typeface="Gill Sans MT" panose="020B0502020104020203" pitchFamily="34" charset="77"/>
              </a:rPr>
              <a:t>pdf?id</a:t>
            </a:r>
            <a:r>
              <a:rPr lang="en-GB" sz="1000" dirty="0">
                <a:latin typeface="Gill Sans MT" panose="020B0502020104020203" pitchFamily="34" charset="77"/>
              </a:rPr>
              <a:t>=2FfRHgVSx3</a:t>
            </a:r>
          </a:p>
        </p:txBody>
      </p:sp>
    </p:spTree>
    <p:extLst>
      <p:ext uri="{BB962C8B-B14F-4D97-AF65-F5344CB8AC3E}">
        <p14:creationId xmlns:p14="http://schemas.microsoft.com/office/powerpoint/2010/main" val="19850697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3A3C583-008C-B6F7-4149-B837A163D14F}"/>
              </a:ext>
            </a:extLst>
          </p:cNvPr>
          <p:cNvSpPr>
            <a:spLocks noGrp="1"/>
          </p:cNvSpPr>
          <p:nvPr>
            <p:ph type="body" idx="1"/>
          </p:nvPr>
        </p:nvSpPr>
        <p:spPr>
          <a:xfrm>
            <a:off x="1432560" y="2305675"/>
            <a:ext cx="9326880" cy="1500187"/>
          </a:xfrm>
        </p:spPr>
        <p:txBody>
          <a:bodyPr/>
          <a:lstStyle/>
          <a:p>
            <a:r>
              <a:rPr lang="en-GB" sz="3840" noProof="0" dirty="0">
                <a:solidFill>
                  <a:srgbClr val="002060"/>
                </a:solidFill>
              </a:rPr>
              <a:t>Practice questions </a:t>
            </a:r>
          </a:p>
        </p:txBody>
      </p:sp>
      <p:sp>
        <p:nvSpPr>
          <p:cNvPr id="4" name="Slide Number Placeholder 3">
            <a:extLst>
              <a:ext uri="{FF2B5EF4-FFF2-40B4-BE49-F238E27FC236}">
                <a16:creationId xmlns:a16="http://schemas.microsoft.com/office/drawing/2014/main" id="{E0B2E082-0602-2610-FE1A-46AF566598DC}"/>
              </a:ext>
            </a:extLst>
          </p:cNvPr>
          <p:cNvSpPr>
            <a:spLocks noGrp="1"/>
          </p:cNvSpPr>
          <p:nvPr>
            <p:ph type="sldNum" sz="quarter" idx="12"/>
          </p:nvPr>
        </p:nvSpPr>
        <p:spPr/>
        <p:txBody>
          <a:bodyPr/>
          <a:lstStyle/>
          <a:p>
            <a:fld id="{44E22EE9-B8A0-0641-9265-052CFE9B95A7}" type="slidenum">
              <a:rPr lang="en-GB" noProof="0" smtClean="0"/>
              <a:pPr/>
              <a:t>64</a:t>
            </a:fld>
            <a:endParaRPr lang="en-GB" noProof="0" dirty="0"/>
          </a:p>
        </p:txBody>
      </p:sp>
    </p:spTree>
    <p:extLst>
      <p:ext uri="{BB962C8B-B14F-4D97-AF65-F5344CB8AC3E}">
        <p14:creationId xmlns:p14="http://schemas.microsoft.com/office/powerpoint/2010/main" val="243152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27ABC-0B75-9C1B-DC9F-B24F40571EC4}"/>
              </a:ext>
            </a:extLst>
          </p:cNvPr>
          <p:cNvSpPr>
            <a:spLocks noGrp="1"/>
          </p:cNvSpPr>
          <p:nvPr>
            <p:ph type="title"/>
          </p:nvPr>
        </p:nvSpPr>
        <p:spPr/>
        <p:txBody>
          <a:bodyPr/>
          <a:lstStyle/>
          <a:p>
            <a:r>
              <a:rPr lang="en-GB" noProof="0" dirty="0"/>
              <a:t>Practice questions </a:t>
            </a:r>
          </a:p>
        </p:txBody>
      </p:sp>
      <p:sp>
        <p:nvSpPr>
          <p:cNvPr id="4" name="Content Placeholder 3">
            <a:extLst>
              <a:ext uri="{FF2B5EF4-FFF2-40B4-BE49-F238E27FC236}">
                <a16:creationId xmlns:a16="http://schemas.microsoft.com/office/drawing/2014/main" id="{355E9505-71B0-E41E-FEC5-FA9A6D23615A}"/>
              </a:ext>
            </a:extLst>
          </p:cNvPr>
          <p:cNvSpPr>
            <a:spLocks noGrp="1"/>
          </p:cNvSpPr>
          <p:nvPr>
            <p:ph idx="1"/>
          </p:nvPr>
        </p:nvSpPr>
        <p:spPr/>
        <p:txBody>
          <a:bodyPr/>
          <a:lstStyle/>
          <a:p>
            <a:r>
              <a:rPr lang="en-GB" noProof="0" dirty="0"/>
              <a:t>In a machine learning experiment, we have 1000 samples. We divide the data into training, validation and test sets as below:</a:t>
            </a:r>
          </a:p>
          <a:p>
            <a:endParaRPr lang="en-GB" noProof="0" dirty="0"/>
          </a:p>
          <a:p>
            <a:r>
              <a:rPr lang="en-GB" noProof="0" dirty="0"/>
              <a:t>Training samples: 300</a:t>
            </a:r>
          </a:p>
          <a:p>
            <a:r>
              <a:rPr lang="en-GB" noProof="0" dirty="0"/>
              <a:t>Validation samples: 200</a:t>
            </a:r>
          </a:p>
          <a:p>
            <a:r>
              <a:rPr lang="en-GB" noProof="0" dirty="0"/>
              <a:t>Test samples: 500</a:t>
            </a:r>
          </a:p>
          <a:p>
            <a:endParaRPr lang="en-GB" noProof="0" dirty="0"/>
          </a:p>
          <a:p>
            <a:r>
              <a:rPr lang="en-GB" noProof="0" dirty="0"/>
              <a:t>Is this a good split?</a:t>
            </a:r>
          </a:p>
          <a:p>
            <a:r>
              <a:rPr lang="en-GB" noProof="0" dirty="0"/>
              <a:t>Please go to </a:t>
            </a:r>
            <a:r>
              <a:rPr lang="en-GB" noProof="0" dirty="0" err="1"/>
              <a:t>menti.com</a:t>
            </a:r>
            <a:r>
              <a:rPr lang="en-GB" noProof="0" dirty="0"/>
              <a:t> and add your response (code will be given) </a:t>
            </a:r>
          </a:p>
          <a:p>
            <a:pPr marL="0" indent="0">
              <a:buNone/>
            </a:pPr>
            <a:endParaRPr lang="en-GB" noProof="0" dirty="0"/>
          </a:p>
        </p:txBody>
      </p:sp>
      <p:sp>
        <p:nvSpPr>
          <p:cNvPr id="3" name="Slide Number Placeholder 2">
            <a:extLst>
              <a:ext uri="{FF2B5EF4-FFF2-40B4-BE49-F238E27FC236}">
                <a16:creationId xmlns:a16="http://schemas.microsoft.com/office/drawing/2014/main" id="{B79F981E-C9E0-3AD5-22C5-3E85D54DFFC4}"/>
              </a:ext>
            </a:extLst>
          </p:cNvPr>
          <p:cNvSpPr>
            <a:spLocks noGrp="1"/>
          </p:cNvSpPr>
          <p:nvPr>
            <p:ph type="sldNum" sz="quarter" idx="12"/>
          </p:nvPr>
        </p:nvSpPr>
        <p:spPr/>
        <p:txBody>
          <a:bodyPr/>
          <a:lstStyle/>
          <a:p>
            <a:fld id="{BB98F552-A29D-2D4E-8192-F20670493719}" type="slidenum">
              <a:rPr lang="en-GB" noProof="0" smtClean="0"/>
              <a:pPr/>
              <a:t>65</a:t>
            </a:fld>
            <a:endParaRPr lang="en-GB" noProof="0" dirty="0"/>
          </a:p>
        </p:txBody>
      </p:sp>
    </p:spTree>
    <p:extLst>
      <p:ext uri="{BB962C8B-B14F-4D97-AF65-F5344CB8AC3E}">
        <p14:creationId xmlns:p14="http://schemas.microsoft.com/office/powerpoint/2010/main" val="1629482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B1D3-CA63-C074-F376-6F311F60C3A8}"/>
              </a:ext>
            </a:extLst>
          </p:cNvPr>
          <p:cNvSpPr>
            <a:spLocks noGrp="1"/>
          </p:cNvSpPr>
          <p:nvPr>
            <p:ph type="title"/>
          </p:nvPr>
        </p:nvSpPr>
        <p:spPr/>
        <p:txBody>
          <a:bodyPr/>
          <a:lstStyle/>
          <a:p>
            <a:r>
              <a:rPr lang="en-GB" noProof="0" dirty="0"/>
              <a:t>Hospital stay </a:t>
            </a:r>
          </a:p>
        </p:txBody>
      </p:sp>
      <p:sp>
        <p:nvSpPr>
          <p:cNvPr id="3" name="Content Placeholder 2">
            <a:extLst>
              <a:ext uri="{FF2B5EF4-FFF2-40B4-BE49-F238E27FC236}">
                <a16:creationId xmlns:a16="http://schemas.microsoft.com/office/drawing/2014/main" id="{7E0BFD77-179D-DEED-9EF7-D7EBE2CF218A}"/>
              </a:ext>
            </a:extLst>
          </p:cNvPr>
          <p:cNvSpPr>
            <a:spLocks noGrp="1"/>
          </p:cNvSpPr>
          <p:nvPr>
            <p:ph idx="1"/>
          </p:nvPr>
        </p:nvSpPr>
        <p:spPr/>
        <p:txBody>
          <a:bodyPr/>
          <a:lstStyle/>
          <a:p>
            <a:r>
              <a:rPr lang="en-GB" noProof="0" dirty="0"/>
              <a:t>In a machine learning experiment, you have been asked to design a model that can predict hospital stays for people who are admitted to a neurology ward. </a:t>
            </a:r>
          </a:p>
          <a:p>
            <a:r>
              <a:rPr lang="en-GB" noProof="0" dirty="0"/>
              <a:t>What type of model will you use to design your model? </a:t>
            </a:r>
          </a:p>
          <a:p>
            <a:endParaRPr lang="en-GB" noProof="0" dirty="0"/>
          </a:p>
          <a:p>
            <a:pPr marL="0" indent="0">
              <a:buNone/>
            </a:pPr>
            <a:endParaRPr lang="en-GB" noProof="0" dirty="0"/>
          </a:p>
        </p:txBody>
      </p:sp>
      <p:sp>
        <p:nvSpPr>
          <p:cNvPr id="4" name="Slide Number Placeholder 3">
            <a:extLst>
              <a:ext uri="{FF2B5EF4-FFF2-40B4-BE49-F238E27FC236}">
                <a16:creationId xmlns:a16="http://schemas.microsoft.com/office/drawing/2014/main" id="{90AB46B7-6B7A-F3FF-8B9F-0A952FD88487}"/>
              </a:ext>
            </a:extLst>
          </p:cNvPr>
          <p:cNvSpPr>
            <a:spLocks noGrp="1"/>
          </p:cNvSpPr>
          <p:nvPr>
            <p:ph type="sldNum" sz="quarter" idx="12"/>
          </p:nvPr>
        </p:nvSpPr>
        <p:spPr/>
        <p:txBody>
          <a:bodyPr/>
          <a:lstStyle/>
          <a:p>
            <a:fld id="{44E22EE9-B8A0-0641-9265-052CFE9B95A7}" type="slidenum">
              <a:rPr lang="en-GB" noProof="0" smtClean="0"/>
              <a:pPr/>
              <a:t>66</a:t>
            </a:fld>
            <a:endParaRPr lang="en-GB" noProof="0" dirty="0"/>
          </a:p>
        </p:txBody>
      </p:sp>
    </p:spTree>
    <p:extLst>
      <p:ext uri="{BB962C8B-B14F-4D97-AF65-F5344CB8AC3E}">
        <p14:creationId xmlns:p14="http://schemas.microsoft.com/office/powerpoint/2010/main" val="10389095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GB" noProof="0"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GB" noProof="0" dirty="0"/>
              <a:t>Please feel free to arrange a meeting or email (</a:t>
            </a:r>
            <a:r>
              <a:rPr lang="en-GB" noProof="0" dirty="0" err="1"/>
              <a:t>p.barnaghi@imperial.ac.uk</a:t>
            </a:r>
            <a:r>
              <a:rPr lang="en-GB" noProof="0" dirty="0"/>
              <a:t>). </a:t>
            </a:r>
          </a:p>
          <a:p>
            <a:r>
              <a:rPr lang="en-GB" dirty="0"/>
              <a:t>To arrange a meeting, please email my colleague, Ms Rhiannon Kirby.</a:t>
            </a:r>
            <a:endParaRPr lang="en-GB" noProof="0" dirty="0"/>
          </a:p>
          <a:p>
            <a:r>
              <a:rPr lang="en-GB" noProof="0" dirty="0"/>
              <a:t>My office: 928, Sir Michael Uren Research Hub, White City Campus.</a:t>
            </a:r>
          </a:p>
          <a:p>
            <a:endParaRPr lang="en-GB" noProof="0"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noProof="0" smtClean="0"/>
              <a:pPr/>
              <a:t>67</a:t>
            </a:fld>
            <a:endParaRPr lang="en-GB" noProof="0" dirty="0"/>
          </a:p>
        </p:txBody>
      </p:sp>
    </p:spTree>
    <p:extLst>
      <p:ext uri="{BB962C8B-B14F-4D97-AF65-F5344CB8AC3E}">
        <p14:creationId xmlns:p14="http://schemas.microsoft.com/office/powerpoint/2010/main" val="33963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EDB4C9-B2E8-4715-961A-D55FC85E4921}"/>
              </a:ext>
            </a:extLst>
          </p:cNvPr>
          <p:cNvSpPr>
            <a:spLocks noGrp="1"/>
          </p:cNvSpPr>
          <p:nvPr>
            <p:ph type="sldNum" sz="quarter" idx="12"/>
          </p:nvPr>
        </p:nvSpPr>
        <p:spPr/>
        <p:txBody>
          <a:bodyPr/>
          <a:lstStyle/>
          <a:p>
            <a:fld id="{894E80F9-0E08-3C4F-9F14-79BF2B78232D}" type="slidenum">
              <a:rPr lang="en-GB" noProof="0" smtClean="0"/>
              <a:pPr/>
              <a:t>7</a:t>
            </a:fld>
            <a:endParaRPr lang="en-GB" noProof="0" dirty="0"/>
          </a:p>
        </p:txBody>
      </p:sp>
      <p:pic>
        <p:nvPicPr>
          <p:cNvPr id="3" name="GradualChange.mp4" descr="GradualChange.mp4">
            <a:hlinkClick r:id="" action="ppaction://media"/>
            <a:extLst>
              <a:ext uri="{FF2B5EF4-FFF2-40B4-BE49-F238E27FC236}">
                <a16:creationId xmlns:a16="http://schemas.microsoft.com/office/drawing/2014/main" id="{97ECCF90-2F96-2217-D902-8804A60DEC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2701" y="707098"/>
            <a:ext cx="7258406" cy="5443805"/>
          </a:xfrm>
          <a:prstGeom prst="rect">
            <a:avLst/>
          </a:prstGeom>
        </p:spPr>
      </p:pic>
      <p:sp>
        <p:nvSpPr>
          <p:cNvPr id="5" name="TextBox 4">
            <a:extLst>
              <a:ext uri="{FF2B5EF4-FFF2-40B4-BE49-F238E27FC236}">
                <a16:creationId xmlns:a16="http://schemas.microsoft.com/office/drawing/2014/main" id="{A4023CD4-7E44-745A-9301-41622B2E9361}"/>
              </a:ext>
            </a:extLst>
          </p:cNvPr>
          <p:cNvSpPr txBox="1"/>
          <p:nvPr/>
        </p:nvSpPr>
        <p:spPr>
          <a:xfrm>
            <a:off x="1602701" y="6413115"/>
            <a:ext cx="7776864" cy="230832"/>
          </a:xfrm>
          <a:prstGeom prst="rect">
            <a:avLst/>
          </a:prstGeom>
          <a:noFill/>
        </p:spPr>
        <p:txBody>
          <a:bodyPr wrap="square">
            <a:spAutoFit/>
          </a:bodyPr>
          <a:lstStyle/>
          <a:p>
            <a:r>
              <a:rPr lang="en-GB" sz="900" noProof="0" dirty="0">
                <a:latin typeface="Helvetica Neue" panose="02000503000000020004" pitchFamily="2" charset="0"/>
                <a:ea typeface="Helvetica Neue" panose="02000503000000020004" pitchFamily="2" charset="0"/>
                <a:cs typeface="Helvetica Neue" panose="02000503000000020004" pitchFamily="2" charset="0"/>
              </a:rPr>
              <a:t>Source: https://</a:t>
            </a:r>
            <a:r>
              <a:rPr lang="en-GB" sz="900" noProof="0" dirty="0" err="1">
                <a:latin typeface="Helvetica Neue" panose="02000503000000020004" pitchFamily="2" charset="0"/>
                <a:ea typeface="Helvetica Neue" panose="02000503000000020004" pitchFamily="2" charset="0"/>
                <a:cs typeface="Helvetica Neue" panose="02000503000000020004" pitchFamily="2" charset="0"/>
              </a:rPr>
              <a:t>cdn.sinauer.com</a:t>
            </a:r>
            <a:r>
              <a:rPr lang="en-GB" sz="900" noProof="0" dirty="0">
                <a:latin typeface="Helvetica Neue" panose="02000503000000020004" pitchFamily="2" charset="0"/>
                <a:ea typeface="Helvetica Neue" panose="02000503000000020004" pitchFamily="2" charset="0"/>
                <a:cs typeface="Helvetica Neue" panose="02000503000000020004" pitchFamily="2" charset="0"/>
              </a:rPr>
              <a:t>/wolfe4e/wa07.05.html#Movie1</a:t>
            </a:r>
          </a:p>
        </p:txBody>
      </p:sp>
    </p:spTree>
    <p:extLst>
      <p:ext uri="{BB962C8B-B14F-4D97-AF65-F5344CB8AC3E}">
        <p14:creationId xmlns:p14="http://schemas.microsoft.com/office/powerpoint/2010/main" val="67647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8C019-D246-B605-DAB6-6A6619281B2E}"/>
              </a:ext>
            </a:extLst>
          </p:cNvPr>
          <p:cNvSpPr>
            <a:spLocks noGrp="1"/>
          </p:cNvSpPr>
          <p:nvPr>
            <p:ph type="title"/>
          </p:nvPr>
        </p:nvSpPr>
        <p:spPr/>
        <p:txBody>
          <a:bodyPr/>
          <a:lstStyle/>
          <a:p>
            <a:r>
              <a:rPr lang="en-GB" noProof="0" dirty="0"/>
              <a:t>Patterns and generalisation</a:t>
            </a:r>
          </a:p>
        </p:txBody>
      </p:sp>
      <p:sp>
        <p:nvSpPr>
          <p:cNvPr id="3" name="Slide Number Placeholder 2">
            <a:extLst>
              <a:ext uri="{FF2B5EF4-FFF2-40B4-BE49-F238E27FC236}">
                <a16:creationId xmlns:a16="http://schemas.microsoft.com/office/drawing/2014/main" id="{1AF6C786-842C-9A2D-5BE5-49267F36A498}"/>
              </a:ext>
            </a:extLst>
          </p:cNvPr>
          <p:cNvSpPr>
            <a:spLocks noGrp="1"/>
          </p:cNvSpPr>
          <p:nvPr>
            <p:ph type="sldNum" sz="quarter" idx="12"/>
          </p:nvPr>
        </p:nvSpPr>
        <p:spPr/>
        <p:txBody>
          <a:bodyPr/>
          <a:lstStyle/>
          <a:p>
            <a:fld id="{BB98F552-A29D-2D4E-8192-F20670493719}" type="slidenum">
              <a:rPr lang="en-GB" noProof="0" smtClean="0"/>
              <a:pPr/>
              <a:t>8</a:t>
            </a:fld>
            <a:endParaRPr lang="en-GB" noProof="0" dirty="0"/>
          </a:p>
        </p:txBody>
      </p:sp>
      <p:pic>
        <p:nvPicPr>
          <p:cNvPr id="5" name="Picture 4" descr="Background pattern&#10;&#10;Description automatically generated">
            <a:extLst>
              <a:ext uri="{FF2B5EF4-FFF2-40B4-BE49-F238E27FC236}">
                <a16:creationId xmlns:a16="http://schemas.microsoft.com/office/drawing/2014/main" id="{47E053F2-0D2C-B927-6107-2C17635DC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388" y="1688743"/>
            <a:ext cx="2884991" cy="4120277"/>
          </a:xfrm>
          <a:prstGeom prst="rect">
            <a:avLst/>
          </a:prstGeom>
        </p:spPr>
      </p:pic>
      <p:pic>
        <p:nvPicPr>
          <p:cNvPr id="7" name="Picture 6">
            <a:extLst>
              <a:ext uri="{FF2B5EF4-FFF2-40B4-BE49-F238E27FC236}">
                <a16:creationId xmlns:a16="http://schemas.microsoft.com/office/drawing/2014/main" id="{977FEF3F-7D0C-B1EC-BEA6-604BAD785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0361" y="1688743"/>
            <a:ext cx="3328846" cy="2996952"/>
          </a:xfrm>
          <a:prstGeom prst="rect">
            <a:avLst/>
          </a:prstGeom>
        </p:spPr>
      </p:pic>
      <p:pic>
        <p:nvPicPr>
          <p:cNvPr id="9" name="Picture 8" descr="Background pattern&#10;&#10;Description automatically generated">
            <a:extLst>
              <a:ext uri="{FF2B5EF4-FFF2-40B4-BE49-F238E27FC236}">
                <a16:creationId xmlns:a16="http://schemas.microsoft.com/office/drawing/2014/main" id="{D753FF47-0D76-0DA3-C529-8FDABB98F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3155" y="1688744"/>
            <a:ext cx="2074188" cy="1737496"/>
          </a:xfrm>
          <a:prstGeom prst="rect">
            <a:avLst/>
          </a:prstGeom>
        </p:spPr>
      </p:pic>
    </p:spTree>
    <p:extLst>
      <p:ext uri="{BB962C8B-B14F-4D97-AF65-F5344CB8AC3E}">
        <p14:creationId xmlns:p14="http://schemas.microsoft.com/office/powerpoint/2010/main" val="46965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500" fill="hold"/>
                                        <p:tgtEl>
                                          <p:spTgt spid="7"/>
                                        </p:tgtEl>
                                        <p:attrNameLst>
                                          <p:attrName>ppt_w</p:attrName>
                                        </p:attrNameLst>
                                      </p:cBhvr>
                                      <p:tavLst>
                                        <p:tav tm="0">
                                          <p:val>
                                            <p:fltVal val="0"/>
                                          </p:val>
                                        </p:tav>
                                        <p:tav tm="100000">
                                          <p:val>
                                            <p:strVal val="#ppt_w"/>
                                          </p:val>
                                        </p:tav>
                                      </p:tavLst>
                                    </p:anim>
                                    <p:anim calcmode="lin" valueType="num">
                                      <p:cBhvr>
                                        <p:cTn id="8" dur="1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500" fill="hold"/>
                                        <p:tgtEl>
                                          <p:spTgt spid="9"/>
                                        </p:tgtEl>
                                        <p:attrNameLst>
                                          <p:attrName>ppt_w</p:attrName>
                                        </p:attrNameLst>
                                      </p:cBhvr>
                                      <p:tavLst>
                                        <p:tav tm="0">
                                          <p:val>
                                            <p:fltVal val="0"/>
                                          </p:val>
                                        </p:tav>
                                        <p:tav tm="100000">
                                          <p:val>
                                            <p:strVal val="#ppt_w"/>
                                          </p:val>
                                        </p:tav>
                                      </p:tavLst>
                                    </p:anim>
                                    <p:anim calcmode="lin" valueType="num">
                                      <p:cBhvr>
                                        <p:cTn id="14" dur="1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E87D-C329-5BA9-73CA-053F104B6C11}"/>
              </a:ext>
            </a:extLst>
          </p:cNvPr>
          <p:cNvSpPr>
            <a:spLocks noGrp="1"/>
          </p:cNvSpPr>
          <p:nvPr>
            <p:ph type="title"/>
          </p:nvPr>
        </p:nvSpPr>
        <p:spPr/>
        <p:txBody>
          <a:bodyPr/>
          <a:lstStyle/>
          <a:p>
            <a:r>
              <a:rPr lang="en-GB" noProof="0" dirty="0"/>
              <a:t>Attention </a:t>
            </a:r>
          </a:p>
        </p:txBody>
      </p:sp>
      <p:sp>
        <p:nvSpPr>
          <p:cNvPr id="3" name="Slide Number Placeholder 2">
            <a:extLst>
              <a:ext uri="{FF2B5EF4-FFF2-40B4-BE49-F238E27FC236}">
                <a16:creationId xmlns:a16="http://schemas.microsoft.com/office/drawing/2014/main" id="{6ED06201-1DB2-BC75-6A4C-78C5017F6426}"/>
              </a:ext>
            </a:extLst>
          </p:cNvPr>
          <p:cNvSpPr>
            <a:spLocks noGrp="1"/>
          </p:cNvSpPr>
          <p:nvPr>
            <p:ph type="sldNum" sz="quarter" idx="12"/>
          </p:nvPr>
        </p:nvSpPr>
        <p:spPr/>
        <p:txBody>
          <a:bodyPr/>
          <a:lstStyle/>
          <a:p>
            <a:fld id="{BB98F552-A29D-2D4E-8192-F20670493719}" type="slidenum">
              <a:rPr lang="en-GB" noProof="0" smtClean="0"/>
              <a:pPr/>
              <a:t>9</a:t>
            </a:fld>
            <a:endParaRPr lang="en-GB" noProof="0" dirty="0"/>
          </a:p>
        </p:txBody>
      </p:sp>
      <p:pic>
        <p:nvPicPr>
          <p:cNvPr id="6" name="Online Media 5" descr="TFL Viral - Awareness Test (Moonwalking Bear)">
            <a:hlinkClick r:id="" action="ppaction://media"/>
            <a:extLst>
              <a:ext uri="{FF2B5EF4-FFF2-40B4-BE49-F238E27FC236}">
                <a16:creationId xmlns:a16="http://schemas.microsoft.com/office/drawing/2014/main" id="{B7A47827-4F78-8FED-146E-72C16EDB3705}"/>
              </a:ext>
            </a:extLst>
          </p:cNvPr>
          <p:cNvPicPr>
            <a:picLocks noRot="1" noChangeAspect="1"/>
          </p:cNvPicPr>
          <p:nvPr>
            <a:videoFile r:link="rId1"/>
          </p:nvPr>
        </p:nvPicPr>
        <p:blipFill>
          <a:blip r:embed="rId3"/>
          <a:stretch>
            <a:fillRect/>
          </a:stretch>
        </p:blipFill>
        <p:spPr>
          <a:xfrm>
            <a:off x="2120394" y="1355170"/>
            <a:ext cx="7951212" cy="4492435"/>
          </a:xfrm>
          <a:prstGeom prst="rect">
            <a:avLst/>
          </a:prstGeom>
        </p:spPr>
      </p:pic>
      <p:sp>
        <p:nvSpPr>
          <p:cNvPr id="7" name="TextBox 6">
            <a:extLst>
              <a:ext uri="{FF2B5EF4-FFF2-40B4-BE49-F238E27FC236}">
                <a16:creationId xmlns:a16="http://schemas.microsoft.com/office/drawing/2014/main" id="{883E2288-65F4-22C1-D54E-0E0FCDC77A80}"/>
              </a:ext>
            </a:extLst>
          </p:cNvPr>
          <p:cNvSpPr txBox="1"/>
          <p:nvPr/>
        </p:nvSpPr>
        <p:spPr>
          <a:xfrm>
            <a:off x="2120395" y="6330015"/>
            <a:ext cx="3716377" cy="387798"/>
          </a:xfrm>
          <a:prstGeom prst="rect">
            <a:avLst/>
          </a:prstGeom>
          <a:noFill/>
        </p:spPr>
        <p:txBody>
          <a:bodyPr wrap="square" rtlCol="0">
            <a:spAutoFit/>
          </a:bodyPr>
          <a:lstStyle/>
          <a:p>
            <a:r>
              <a:rPr lang="en-GB" sz="960" noProof="0" dirty="0">
                <a:latin typeface="Helvetica Neue" panose="02000503000000020004" pitchFamily="2" charset="0"/>
                <a:ea typeface="Helvetica Neue" panose="02000503000000020004" pitchFamily="2" charset="0"/>
                <a:cs typeface="Helvetica Neue" panose="02000503000000020004" pitchFamily="2" charset="0"/>
              </a:rPr>
              <a:t>Source: https://</a:t>
            </a:r>
            <a:r>
              <a:rPr lang="en-GB" sz="960" noProof="0" dirty="0" err="1">
                <a:latin typeface="Helvetica Neue" panose="02000503000000020004" pitchFamily="2" charset="0"/>
                <a:ea typeface="Helvetica Neue" panose="02000503000000020004" pitchFamily="2" charset="0"/>
                <a:cs typeface="Helvetica Neue" panose="02000503000000020004" pitchFamily="2" charset="0"/>
              </a:rPr>
              <a:t>www.youtube.com</a:t>
            </a:r>
            <a:r>
              <a:rPr lang="en-GB" sz="960" noProof="0" dirty="0">
                <a:latin typeface="Helvetica Neue" panose="02000503000000020004" pitchFamily="2" charset="0"/>
                <a:ea typeface="Helvetica Neue" panose="02000503000000020004" pitchFamily="2" charset="0"/>
                <a:cs typeface="Helvetica Neue" panose="02000503000000020004" pitchFamily="2" charset="0"/>
              </a:rPr>
              <a:t>/</a:t>
            </a:r>
            <a:r>
              <a:rPr lang="en-GB" sz="960" noProof="0" dirty="0" err="1">
                <a:latin typeface="Helvetica Neue" panose="02000503000000020004" pitchFamily="2" charset="0"/>
                <a:ea typeface="Helvetica Neue" panose="02000503000000020004" pitchFamily="2" charset="0"/>
                <a:cs typeface="Helvetica Neue" panose="02000503000000020004" pitchFamily="2" charset="0"/>
              </a:rPr>
              <a:t>watch?v</a:t>
            </a:r>
            <a:r>
              <a:rPr lang="en-GB" sz="960" noProof="0" dirty="0">
                <a:latin typeface="Helvetica Neue" panose="02000503000000020004" pitchFamily="2" charset="0"/>
                <a:ea typeface="Helvetica Neue" panose="02000503000000020004" pitchFamily="2" charset="0"/>
                <a:cs typeface="Helvetica Neue" panose="02000503000000020004" pitchFamily="2" charset="0"/>
              </a:rPr>
              <a:t>=xNSgmm9FX2s</a:t>
            </a:r>
          </a:p>
          <a:p>
            <a:r>
              <a:rPr lang="en-GB" sz="960" noProof="0" dirty="0">
                <a:latin typeface="Helvetica Neue" panose="02000503000000020004" pitchFamily="2" charset="0"/>
                <a:ea typeface="Helvetica Neue" panose="02000503000000020004" pitchFamily="2" charset="0"/>
                <a:cs typeface="Helvetica Neue" panose="02000503000000020004" pitchFamily="2" charset="0"/>
              </a:rPr>
              <a:t>Via: https://</a:t>
            </a:r>
            <a:r>
              <a:rPr lang="en-GB" sz="960" noProof="0" dirty="0" err="1">
                <a:latin typeface="Helvetica Neue" panose="02000503000000020004" pitchFamily="2" charset="0"/>
                <a:ea typeface="Helvetica Neue" panose="02000503000000020004" pitchFamily="2" charset="0"/>
                <a:cs typeface="Helvetica Neue" panose="02000503000000020004" pitchFamily="2" charset="0"/>
              </a:rPr>
              <a:t>www.youtube.com</a:t>
            </a:r>
            <a:r>
              <a:rPr lang="en-GB" sz="960" noProof="0" dirty="0">
                <a:latin typeface="Helvetica Neue" panose="02000503000000020004" pitchFamily="2" charset="0"/>
                <a:ea typeface="Helvetica Neue" panose="02000503000000020004" pitchFamily="2" charset="0"/>
                <a:cs typeface="Helvetica Neue" panose="02000503000000020004" pitchFamily="2" charset="0"/>
              </a:rPr>
              <a:t>/</a:t>
            </a:r>
            <a:r>
              <a:rPr lang="en-GB" sz="960" noProof="0" dirty="0" err="1">
                <a:latin typeface="Helvetica Neue" panose="02000503000000020004" pitchFamily="2" charset="0"/>
                <a:ea typeface="Helvetica Neue" panose="02000503000000020004" pitchFamily="2" charset="0"/>
                <a:cs typeface="Helvetica Neue" panose="02000503000000020004" pitchFamily="2" charset="0"/>
              </a:rPr>
              <a:t>watch?v</a:t>
            </a:r>
            <a:r>
              <a:rPr lang="en-GB" sz="960" noProof="0" dirty="0">
                <a:latin typeface="Helvetica Neue" panose="02000503000000020004" pitchFamily="2" charset="0"/>
                <a:ea typeface="Helvetica Neue" panose="02000503000000020004" pitchFamily="2" charset="0"/>
                <a:cs typeface="Helvetica Neue" panose="02000503000000020004" pitchFamily="2" charset="0"/>
              </a:rPr>
              <a:t>=48gBPL7aHJY&amp;t=0s</a:t>
            </a:r>
          </a:p>
        </p:txBody>
      </p:sp>
    </p:spTree>
    <p:extLst>
      <p:ext uri="{BB962C8B-B14F-4D97-AF65-F5344CB8AC3E}">
        <p14:creationId xmlns:p14="http://schemas.microsoft.com/office/powerpoint/2010/main" val="158879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35716</TotalTime>
  <Words>3933</Words>
  <Application>Microsoft Macintosh PowerPoint</Application>
  <PresentationFormat>Widescreen</PresentationFormat>
  <Paragraphs>414</Paragraphs>
  <Slides>67</Slides>
  <Notes>4</Notes>
  <HiddenSlides>0</HiddenSlides>
  <MMClips>2</MMClips>
  <ScaleCrop>false</ScaleCrop>
  <HeadingPairs>
    <vt:vector size="8" baseType="variant">
      <vt:variant>
        <vt:lpstr>Fonts Used</vt:lpstr>
      </vt:variant>
      <vt:variant>
        <vt:i4>9</vt:i4>
      </vt:variant>
      <vt:variant>
        <vt:lpstr>Theme</vt:lpstr>
      </vt:variant>
      <vt:variant>
        <vt:i4>1</vt:i4>
      </vt:variant>
      <vt:variant>
        <vt:lpstr>Slide Titles</vt:lpstr>
      </vt:variant>
      <vt:variant>
        <vt:i4>67</vt:i4>
      </vt:variant>
      <vt:variant>
        <vt:lpstr>Custom Shows</vt:lpstr>
      </vt:variant>
      <vt:variant>
        <vt:i4>1</vt:i4>
      </vt:variant>
    </vt:vector>
  </HeadingPairs>
  <TitlesOfParts>
    <vt:vector size="78" baseType="lpstr">
      <vt:lpstr>ＭＳ Ｐゴシック</vt:lpstr>
      <vt:lpstr>Aptos</vt:lpstr>
      <vt:lpstr>Arial</vt:lpstr>
      <vt:lpstr>Calibri</vt:lpstr>
      <vt:lpstr>Cambria Math</vt:lpstr>
      <vt:lpstr>Courier New</vt:lpstr>
      <vt:lpstr>Gill Sans MT</vt:lpstr>
      <vt:lpstr>Helvetica Neue</vt:lpstr>
      <vt:lpstr>Verdana</vt:lpstr>
      <vt:lpstr>CCSR</vt:lpstr>
      <vt:lpstr>PowerPoint Presentation</vt:lpstr>
      <vt:lpstr>PowerPoint Presentation</vt:lpstr>
      <vt:lpstr>PowerPoint Presentation</vt:lpstr>
      <vt:lpstr>PowerPoint Presentation</vt:lpstr>
      <vt:lpstr>However, don’t underestimate the human brain</vt:lpstr>
      <vt:lpstr>PowerPoint Presentation</vt:lpstr>
      <vt:lpstr>PowerPoint Presentation</vt:lpstr>
      <vt:lpstr>Patterns and generalisation</vt:lpstr>
      <vt:lpstr>Attention </vt:lpstr>
      <vt:lpstr>AI and Machine Learning</vt:lpstr>
      <vt:lpstr>Categories of learning and intelligent systems</vt:lpstr>
      <vt:lpstr>Connections per neuron</vt:lpstr>
      <vt:lpstr>Number of neurons</vt:lpstr>
      <vt:lpstr>Machine learning models</vt:lpstr>
      <vt:lpstr>Machine Learning (ML)</vt:lpstr>
      <vt:lpstr>Curse of dimensionality </vt:lpstr>
      <vt:lpstr>K-nearest neighborhood </vt:lpstr>
      <vt:lpstr>Data/sample representation</vt:lpstr>
      <vt:lpstr>Machine Learning: looking back, moving forward</vt:lpstr>
      <vt:lpstr>What you are going to learn in this module</vt:lpstr>
      <vt:lpstr>By the end of this module</vt:lpstr>
      <vt:lpstr>Key topics covered</vt:lpstr>
      <vt:lpstr>Module delivery</vt:lpstr>
      <vt:lpstr>Datasets</vt:lpstr>
      <vt:lpstr>Tools and languages</vt:lpstr>
      <vt:lpstr>Development/learning framework</vt:lpstr>
      <vt:lpstr>Teaching team</vt:lpstr>
      <vt:lpstr>Our Aim</vt:lpstr>
      <vt:lpstr>”Patients” and “Patient data”</vt:lpstr>
      <vt:lpstr>Frequently Asked Questions (I)</vt:lpstr>
      <vt:lpstr>Frequently Asked Questions (II)</vt:lpstr>
      <vt:lpstr>Concepts that will not be covered in this module </vt:lpstr>
      <vt:lpstr>What will I learn in this module? </vt:lpstr>
      <vt:lpstr>Module assessment</vt:lpstr>
      <vt:lpstr>Reference and sources</vt:lpstr>
      <vt:lpstr>Some other online sources</vt:lpstr>
      <vt:lpstr>MS Teams Link</vt:lpstr>
      <vt:lpstr>Typical machine learning approaches</vt:lpstr>
      <vt:lpstr>Machine learning development</vt:lpstr>
      <vt:lpstr>Key components of ML development</vt:lpstr>
      <vt:lpstr>Supervised learning</vt:lpstr>
      <vt:lpstr>Classification</vt:lpstr>
      <vt:lpstr>Regression</vt:lpstr>
      <vt:lpstr>Unsupervised learning</vt:lpstr>
      <vt:lpstr>Training set and testing set</vt:lpstr>
      <vt:lpstr>Dataset</vt:lpstr>
      <vt:lpstr>Datasets</vt:lpstr>
      <vt:lpstr>A sample data for in-home activity</vt:lpstr>
      <vt:lpstr>Dataset in the code/programming environment</vt:lpstr>
      <vt:lpstr>Multivariate data</vt:lpstr>
      <vt:lpstr>Feature vector</vt:lpstr>
      <vt:lpstr>Training, Test and Validation </vt:lpstr>
      <vt:lpstr>Unsupervised learning</vt:lpstr>
      <vt:lpstr>Clustering</vt:lpstr>
      <vt:lpstr>K-means clustering</vt:lpstr>
      <vt:lpstr>K-means</vt:lpstr>
      <vt:lpstr>K-Means</vt:lpstr>
      <vt:lpstr>How K-means works </vt:lpstr>
      <vt:lpstr>K-Means Algorithm</vt:lpstr>
      <vt:lpstr>Convergence in K-means</vt:lpstr>
      <vt:lpstr>Convergence in K-means</vt:lpstr>
      <vt:lpstr>K-means Example</vt:lpstr>
      <vt:lpstr>Open discussion </vt:lpstr>
      <vt:lpstr>PowerPoint Presentation</vt:lpstr>
      <vt:lpstr>Practice questions </vt:lpstr>
      <vt:lpstr>Hospital stay </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178</cp:revision>
  <cp:lastPrinted>2025-12-28T22:34:24Z</cp:lastPrinted>
  <dcterms:created xsi:type="dcterms:W3CDTF">2015-10-05T13:27:19Z</dcterms:created>
  <dcterms:modified xsi:type="dcterms:W3CDTF">2025-12-28T22:34:50Z</dcterms:modified>
  <cp:category/>
</cp:coreProperties>
</file>